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Lst>
  <p:sldSz cy="5143500" cx="9144000"/>
  <p:notesSz cx="6858000" cy="9144000"/>
  <p:embeddedFontLst>
    <p:embeddedFont>
      <p:font typeface="Oswald Medium"/>
      <p:regular r:id="rId127"/>
      <p:bold r:id="rId128"/>
    </p:embeddedFont>
    <p:embeddedFont>
      <p:font typeface="Amatic SC"/>
      <p:regular r:id="rId129"/>
      <p:bold r:id="rId130"/>
    </p:embeddedFont>
    <p:embeddedFont>
      <p:font typeface="Lobster"/>
      <p:regular r:id="rId131"/>
    </p:embeddedFont>
    <p:embeddedFont>
      <p:font typeface="Montserrat"/>
      <p:regular r:id="rId132"/>
      <p:bold r:id="rId133"/>
      <p:italic r:id="rId134"/>
      <p:boldItalic r:id="rId135"/>
    </p:embeddedFont>
    <p:embeddedFont>
      <p:font typeface="Old Standard TT"/>
      <p:regular r:id="rId136"/>
      <p:bold r:id="rId137"/>
      <p:italic r:id="rId138"/>
    </p:embeddedFont>
    <p:embeddedFont>
      <p:font typeface="Oswald"/>
      <p:regular r:id="rId139"/>
      <p:bold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AmaticSC-regular.fntdata"/><Relationship Id="rId128" Type="http://schemas.openxmlformats.org/officeDocument/2006/relationships/font" Target="fonts/OswaldMedium-bold.fntdata"/><Relationship Id="rId127" Type="http://schemas.openxmlformats.org/officeDocument/2006/relationships/font" Target="fonts/OswaldMedium-regular.fntdata"/><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0"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Oswald-regular.fntdata"/><Relationship Id="rId138" Type="http://schemas.openxmlformats.org/officeDocument/2006/relationships/font" Target="fonts/OldStandardTT-italic.fntdata"/><Relationship Id="rId137" Type="http://schemas.openxmlformats.org/officeDocument/2006/relationships/font" Target="fonts/OldStandardTT-bold.fntdata"/><Relationship Id="rId132" Type="http://schemas.openxmlformats.org/officeDocument/2006/relationships/font" Target="fonts/Montserrat-regular.fntdata"/><Relationship Id="rId131" Type="http://schemas.openxmlformats.org/officeDocument/2006/relationships/font" Target="fonts/Lobster-regular.fntdata"/><Relationship Id="rId130" Type="http://schemas.openxmlformats.org/officeDocument/2006/relationships/font" Target="fonts/AmaticSC-bold.fntdata"/><Relationship Id="rId136" Type="http://schemas.openxmlformats.org/officeDocument/2006/relationships/font" Target="fonts/OldStandardTT-regular.fntdata"/><Relationship Id="rId135" Type="http://schemas.openxmlformats.org/officeDocument/2006/relationships/font" Target="fonts/Montserrat-boldItalic.fntdata"/><Relationship Id="rId134" Type="http://schemas.openxmlformats.org/officeDocument/2006/relationships/font" Target="fonts/Montserrat-italic.fntdata"/><Relationship Id="rId133" Type="http://schemas.openxmlformats.org/officeDocument/2006/relationships/font" Target="fonts/Montserrat-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cadd0313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cadd0313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b73fe7ebe_0_3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1b73fe7eb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b73fe7eb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1b73fe7eb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b73fe7eb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1b73fe7eb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1b73fe7ebe_0_3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1b73fe7eb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1b73fe7eb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1b73fe7eb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b73fe7eb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1b73fe7eb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1c9dd9e310_1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1c9dd9e310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1b73fe7eb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1b73fe7eb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1b73fe7eb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1b73fe7eb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cadd0313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cadd0313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1b73fe7ebe_0_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1b73fe7eb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1b73fe7eb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1b73fe7eb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1b73fe7eb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1b73fe7eb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1b73fe7eb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1b73fe7eb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1b73fe7ebe_0_3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1b73fe7eb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1b73fe7eb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1b73fe7e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1cadd031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1cadd031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1b73fe7ebe_0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1b73fe7eb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1b73fe7eb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1b73fe7eb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1cadd0313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1cadd0313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1b73fe7ebe_0_3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1b73fe7eb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1b73fe7eb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1b73fe7eb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cadd0313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cadd0313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1b73fe7eb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1b73fe7eb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c9dd9e310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c9dd9e310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b73fe7eb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b73fe7eb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cadd0313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cadd0313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c9dd9e31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c9dd9e31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b73fe7eb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b73fe7eb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c9dd9e31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c9dd9e31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c9dd9e310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c9dd9e310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b73fe7eb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b73fe7eb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c9dd9e310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c9dd9e3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b73fe7e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b73fe7e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cadd03139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cadd0313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b73fe7eb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b73fe7eb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b73fe7eb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b73fe7eb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b73fe7ebe_0_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b73fe7eb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cadd0313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cadd0313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b73fe7eb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b73fe7eb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b73fe7eb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b73fe7eb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1b73fe7ebe_0_3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1b73fe7eb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b73fe7eb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b73fe7eb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b73fe7eb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b73fe7eb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b73fe7ebe_0_3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b73fe7eb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b73fe7eb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b73fe7eb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b73fe7eb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1b73fe7e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b73fe7ebe_0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1b73fe7eb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b73fe7eb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1b73fe7eb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cadd0313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cadd031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1b73fe7eb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1b73fe7eb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b73fe7ebe_0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1b73fe7eb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b73fe7eb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b73fe7eb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b73fe7eb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b73fe7eb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b73fe7ebe_0_2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b73fe7eb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c9dd9e31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c9dd9e31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1b73fe7eb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1b73fe7eb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b73fe7eb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b73fe7eb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b73fe7ebe_0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b73fe7eb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b73fe7eb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b73fe7eb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c9dd9e31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c9dd9e31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cadd0313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cadd0313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1cadd03139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1cadd0313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cadd0313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cadd0313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c9dd9e31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c9dd9e31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b73fe7eb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1b73fe7eb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b73fe7ebe_0_4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b73fe7eb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b73fe7eb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b73fe7eb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b73fe7eb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b73fe7eb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b73fe7ebe_0_3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b73fe7eb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1b73fe7eb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1b73fe7eb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b73fe7e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b73fe7e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b73fe7eb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1b73fe7eb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c9dd9e310_1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c9dd9e31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b73fe7eb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b73fe7eb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1b73fe7eb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1b73fe7e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c9dd9e310_1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1c9dd9e31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c9dd9e31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c9dd9e31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cadd0313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cadd0313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cadd0313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cadd0313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1cadd0313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1cadd0313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cadd0313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1cadd0313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cadd03139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cadd031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1cadd0313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1cadd0313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cadd0313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cadd0313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1cadd0313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1cadd0313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cadd03139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1cadd0313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cadd0313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1cadd0313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cadd0313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1cadd0313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1cadd0313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1cadd0313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1cadd0313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1cadd0313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cadd0313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cadd0313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1cadd0313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1cadd0313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1c9dd9e310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1c9dd9e310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c9dd9e31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c9dd9e31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1c9dd9e31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c9dd9e31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c9dd9e310_1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c9dd9e31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1c9dd9e310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1c9dd9e31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1cadd0313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1cadd0313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1c9dd9e310_1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1c9dd9e31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1c9dd9e31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1c9dd9e31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1c9dd9e31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1c9dd9e31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c9dd9e310_1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1c9dd9e31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1c9dd9e310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1c9dd9e310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b73fe7eb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1b73fe7eb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b73fe7e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1b73fe7e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b73fe7ebe_0_3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b73fe7ebe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cadd031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1cadd031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cadd03139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1cadd031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1cadd03139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1cadd031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b73fe7e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1b73fe7e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b73fe7ebe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b73fe7eb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1b73fe7eb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1b73fe7eb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3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7.png"/><Relationship Id="rId4" Type="http://schemas.openxmlformats.org/officeDocument/2006/relationships/image" Target="../media/image3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www.youtube.com/watch?v=SX6xQIqzk2o" TargetMode="External"/><Relationship Id="rId4" Type="http://schemas.openxmlformats.org/officeDocument/2006/relationships/image" Target="../media/image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32.g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www.youtube.com/watch?v=4kpDg7MjHps" TargetMode="External"/><Relationship Id="rId4" Type="http://schemas.openxmlformats.org/officeDocument/2006/relationships/image" Target="../media/image30.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9.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 Id="rId3"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www.youtube.com/watch?v=9WUoT6GVtXI" TargetMode="External"/><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www.youtube.com/watch?v=DYDaIyfitn8" TargetMode="External"/><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3.jpg"/><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27.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8.pn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22.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matic SC"/>
                <a:ea typeface="Amatic SC"/>
                <a:cs typeface="Amatic SC"/>
                <a:sym typeface="Amatic SC"/>
              </a:rPr>
              <a:t>Grand Canonical Ensemble</a:t>
            </a:r>
            <a:endParaRPr>
              <a:latin typeface="Amatic SC"/>
              <a:ea typeface="Amatic SC"/>
              <a:cs typeface="Amatic SC"/>
              <a:sym typeface="Amatic SC"/>
            </a:endParaRPr>
          </a:p>
          <a:p>
            <a:pPr indent="0" lvl="0" marL="0" rtl="0" algn="l">
              <a:spcBef>
                <a:spcPts val="0"/>
              </a:spcBef>
              <a:spcAft>
                <a:spcPts val="0"/>
              </a:spcAft>
              <a:buNone/>
            </a:pPr>
            <a:r>
              <a:rPr lang="en">
                <a:latin typeface="Amatic SC"/>
                <a:ea typeface="Amatic SC"/>
                <a:cs typeface="Amatic SC"/>
                <a:sym typeface="Amatic SC"/>
              </a:rPr>
              <a:t>~The Quiz</a:t>
            </a:r>
            <a:endParaRPr>
              <a:latin typeface="Amatic SC"/>
              <a:ea typeface="Amatic SC"/>
              <a:cs typeface="Amatic SC"/>
              <a:sym typeface="Amatic SC"/>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By Arnav and Subham</a:t>
            </a:r>
            <a:endParaRPr>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470100" y="276675"/>
            <a:ext cx="8203800" cy="47787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8*</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In 1968, Dr. Spencer Silver, a scientist at 3M in the United States, attempted to develop a super-strong adhesive. Instead, he accidentally created a "low-tack", reusable, pressure-sensitive adhesive.</a:t>
            </a:r>
            <a:br>
              <a:rPr lang="en" sz="1600">
                <a:solidFill>
                  <a:schemeClr val="lt1"/>
                </a:solidFill>
                <a:latin typeface="Arial"/>
                <a:ea typeface="Arial"/>
                <a:cs typeface="Arial"/>
                <a:sym typeface="Arial"/>
              </a:rPr>
            </a:br>
            <a:r>
              <a:rPr lang="en" sz="1600">
                <a:solidFill>
                  <a:schemeClr val="lt1"/>
                </a:solidFill>
                <a:latin typeface="Arial"/>
                <a:ea typeface="Arial"/>
                <a:cs typeface="Arial"/>
                <a:sym typeface="Arial"/>
              </a:rPr>
              <a:t> For five years, Silver promoted his "solution without a problem" within 3M both informally and through seminars, but failed to gain adherents. </a:t>
            </a:r>
            <a:br>
              <a:rPr lang="en" sz="1600">
                <a:solidFill>
                  <a:schemeClr val="lt1"/>
                </a:solidFill>
                <a:latin typeface="Arial"/>
                <a:ea typeface="Arial"/>
                <a:cs typeface="Arial"/>
                <a:sym typeface="Arial"/>
              </a:rPr>
            </a:br>
            <a:r>
              <a:rPr lang="en" sz="1600">
                <a:solidFill>
                  <a:schemeClr val="lt1"/>
                </a:solidFill>
                <a:latin typeface="Arial"/>
                <a:ea typeface="Arial"/>
                <a:cs typeface="Arial"/>
                <a:sym typeface="Arial"/>
              </a:rPr>
              <a:t>In 1974, a colleague who had attended one of his seminars, Art Fry, came up with the idea of using the adhesive to anchor his bookmark in his hymn book.</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This revolutionary idea sparked a worldwide household product. Identify it.</a:t>
            </a:r>
            <a:endParaRPr sz="1600">
              <a:solidFill>
                <a:schemeClr val="lt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12"/>
          <p:cNvSpPr txBox="1"/>
          <p:nvPr/>
        </p:nvSpPr>
        <p:spPr>
          <a:xfrm>
            <a:off x="318575" y="113175"/>
            <a:ext cx="8690100" cy="48543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rgbClr val="2E2A25"/>
                </a:solidFill>
                <a:highlight>
                  <a:srgbClr val="FFFFFF"/>
                </a:highlight>
              </a:rPr>
              <a:t>26</a:t>
            </a:r>
            <a:endParaRPr sz="1600">
              <a:solidFill>
                <a:srgbClr val="2E2A25"/>
              </a:solidFill>
              <a:highlight>
                <a:srgbClr val="FFFFFF"/>
              </a:highlight>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rPr>
              <a:t>Paul Franklin won his 2nd Academy award for </a:t>
            </a:r>
            <a:r>
              <a:rPr b="1" lang="en" sz="1600">
                <a:solidFill>
                  <a:srgbClr val="2E2A25"/>
                </a:solidFill>
                <a:highlight>
                  <a:srgbClr val="FFFFFF"/>
                </a:highlight>
              </a:rPr>
              <a:t>Best Achievement in Visual Effects</a:t>
            </a:r>
            <a:r>
              <a:rPr lang="en" sz="1600">
                <a:solidFill>
                  <a:srgbClr val="2E2A25"/>
                </a:solidFill>
                <a:highlight>
                  <a:srgbClr val="FFFFFF"/>
                </a:highlight>
              </a:rPr>
              <a:t> in </a:t>
            </a:r>
            <a:r>
              <a:rPr b="1" lang="en" sz="1600">
                <a:solidFill>
                  <a:srgbClr val="2E2A25"/>
                </a:solidFill>
                <a:highlight>
                  <a:srgbClr val="FFFFFF"/>
                </a:highlight>
              </a:rPr>
              <a:t>2015</a:t>
            </a:r>
            <a:r>
              <a:rPr lang="en" sz="1600">
                <a:solidFill>
                  <a:srgbClr val="2E2A25"/>
                </a:solidFill>
                <a:highlight>
                  <a:srgbClr val="FFFFFF"/>
                </a:highlight>
              </a:rPr>
              <a:t>.</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None/>
            </a:pPr>
            <a:r>
              <a:t/>
            </a:r>
            <a:endParaRPr sz="1600">
              <a:solidFill>
                <a:srgbClr val="2E2A25"/>
              </a:solidFill>
              <a:highlight>
                <a:srgbClr val="FFFFFF"/>
              </a:highlight>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highlight>
                <a:srgbClr val="FFFFFF"/>
              </a:highlight>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rPr>
              <a:t>What is Paul Franklin’s contribution to this paper?</a:t>
            </a:r>
            <a:endParaRPr sz="1600">
              <a:solidFill>
                <a:srgbClr val="2E2A25"/>
              </a:solidFill>
              <a:highlight>
                <a:srgbClr val="FFFFFF"/>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647" name="Google Shape;647;p112"/>
          <p:cNvPicPr preferRelativeResize="0"/>
          <p:nvPr/>
        </p:nvPicPr>
        <p:blipFill>
          <a:blip r:embed="rId3">
            <a:alphaModFix/>
          </a:blip>
          <a:stretch>
            <a:fillRect/>
          </a:stretch>
        </p:blipFill>
        <p:spPr>
          <a:xfrm>
            <a:off x="949750" y="936875"/>
            <a:ext cx="6238450" cy="3521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3"/>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113"/>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654" name="Google Shape;654;p113"/>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4"/>
          <p:cNvSpPr txBox="1"/>
          <p:nvPr>
            <p:ph type="title"/>
          </p:nvPr>
        </p:nvSpPr>
        <p:spPr>
          <a:xfrm>
            <a:off x="198300" y="2081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Creating the Interstellar Black hole simulation</a:t>
            </a:r>
            <a:endParaRPr sz="4000"/>
          </a:p>
        </p:txBody>
      </p:sp>
      <p:pic>
        <p:nvPicPr>
          <p:cNvPr id="660" name="Google Shape;660;p114"/>
          <p:cNvPicPr preferRelativeResize="0"/>
          <p:nvPr/>
        </p:nvPicPr>
        <p:blipFill>
          <a:blip r:embed="rId3">
            <a:alphaModFix/>
          </a:blip>
          <a:stretch>
            <a:fillRect/>
          </a:stretch>
        </p:blipFill>
        <p:spPr>
          <a:xfrm>
            <a:off x="906950" y="1730950"/>
            <a:ext cx="6938232" cy="31077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5"/>
          <p:cNvSpPr txBox="1"/>
          <p:nvPr>
            <p:ph type="title"/>
          </p:nvPr>
        </p:nvSpPr>
        <p:spPr>
          <a:xfrm>
            <a:off x="490250" y="526350"/>
            <a:ext cx="8329500" cy="4090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27</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Three physicists were working on a method to make glass tougher and more resilient to cracking. They struck upon an ingenious method to do so, inspired by the structure of tooth enamel, mother of pearl, and the shell of mollusk, all of which are thousands of times tougher than the material they are made up of. One could say that they were influenced by Kelly Clarkson’s most popular song.</a:t>
            </a:r>
            <a:r>
              <a:rPr lang="en" sz="1600">
                <a:solidFill>
                  <a:srgbClr val="2E2A25"/>
                </a:solidFill>
                <a:latin typeface="Arial"/>
                <a:ea typeface="Arial"/>
                <a:cs typeface="Arial"/>
                <a:sym typeface="Arial"/>
              </a:rPr>
              <a:t>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What was their method?</a:t>
            </a:r>
            <a:endParaRPr>
              <a:solidFill>
                <a:schemeClr val="lt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6"/>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116"/>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672" name="Google Shape;672;p116"/>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7"/>
          <p:cNvSpPr txBox="1"/>
          <p:nvPr>
            <p:ph type="title"/>
          </p:nvPr>
        </p:nvSpPr>
        <p:spPr>
          <a:xfrm>
            <a:off x="512700" y="2876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By introducing cracks in the structure</a:t>
            </a:r>
            <a:endParaRPr sz="15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8"/>
          <p:cNvSpPr txBox="1"/>
          <p:nvPr>
            <p:ph idx="1" type="body"/>
          </p:nvPr>
        </p:nvSpPr>
        <p:spPr>
          <a:xfrm>
            <a:off x="311700" y="213800"/>
            <a:ext cx="8344500" cy="48543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28</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The construction of the Citicorp Center, a 59-</a:t>
            </a:r>
            <a:r>
              <a:rPr lang="en" sz="1600">
                <a:solidFill>
                  <a:srgbClr val="2E2A25"/>
                </a:solidFill>
                <a:latin typeface="Arial"/>
                <a:ea typeface="Arial"/>
                <a:cs typeface="Arial"/>
                <a:sym typeface="Arial"/>
              </a:rPr>
              <a:t>storey</a:t>
            </a:r>
            <a:r>
              <a:rPr lang="en" sz="1600">
                <a:solidFill>
                  <a:srgbClr val="2E2A25"/>
                </a:solidFill>
                <a:latin typeface="Arial"/>
                <a:ea typeface="Arial"/>
                <a:cs typeface="Arial"/>
                <a:sym typeface="Arial"/>
              </a:rPr>
              <a:t> skyscraper in NY City faced various challenges. Circumstances meant that the skyscraper could collapse under its own weight above a certain threshold. Chief Structural engineer William LeMessurier designed V-shaped chaperons to give the structure an exoskeleton which at the same time made it much lighter, now vulnerable to NY City’s dangerous strong winds. To counter this LeMessier went for another state-of-the-art solution X which would prevent the structure from toppling over.</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X is commonly used in bridges to prevent large vibrations due to resonance with pedestrian loads.</a:t>
            </a:r>
            <a:endParaRPr sz="1600">
              <a:solidFill>
                <a:srgbClr val="2E2A25"/>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ID X.</a:t>
            </a:r>
            <a:endParaRPr sz="1600">
              <a:solidFill>
                <a:srgbClr val="2E2A25"/>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9"/>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88" name="Google Shape;688;p119"/>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689" name="Google Shape;689;p119"/>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20"/>
          <p:cNvSpPr txBox="1"/>
          <p:nvPr>
            <p:ph type="title"/>
          </p:nvPr>
        </p:nvSpPr>
        <p:spPr>
          <a:xfrm>
            <a:off x="336650" y="1886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Tuned Mass Dampers</a:t>
            </a:r>
            <a:endParaRPr sz="4000"/>
          </a:p>
        </p:txBody>
      </p:sp>
      <p:pic>
        <p:nvPicPr>
          <p:cNvPr id="695" name="Google Shape;695;p120"/>
          <p:cNvPicPr preferRelativeResize="0"/>
          <p:nvPr/>
        </p:nvPicPr>
        <p:blipFill>
          <a:blip r:embed="rId3">
            <a:alphaModFix/>
          </a:blip>
          <a:stretch>
            <a:fillRect/>
          </a:stretch>
        </p:blipFill>
        <p:spPr>
          <a:xfrm>
            <a:off x="3915273" y="1775800"/>
            <a:ext cx="4661077" cy="3127274"/>
          </a:xfrm>
          <a:prstGeom prst="rect">
            <a:avLst/>
          </a:prstGeom>
          <a:noFill/>
          <a:ln>
            <a:noFill/>
          </a:ln>
        </p:spPr>
      </p:pic>
      <p:pic>
        <p:nvPicPr>
          <p:cNvPr id="696" name="Google Shape;696;p120"/>
          <p:cNvPicPr preferRelativeResize="0"/>
          <p:nvPr/>
        </p:nvPicPr>
        <p:blipFill>
          <a:blip r:embed="rId4">
            <a:alphaModFix/>
          </a:blip>
          <a:stretch>
            <a:fillRect/>
          </a:stretch>
        </p:blipFill>
        <p:spPr>
          <a:xfrm>
            <a:off x="190125" y="2238401"/>
            <a:ext cx="3610477" cy="24020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1"/>
          <p:cNvSpPr txBox="1"/>
          <p:nvPr>
            <p:ph idx="1" type="body"/>
          </p:nvPr>
        </p:nvSpPr>
        <p:spPr>
          <a:xfrm>
            <a:off x="311700" y="213800"/>
            <a:ext cx="8382300" cy="4621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29</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The Fosbury flop </a:t>
            </a:r>
            <a:r>
              <a:rPr lang="en" sz="1600">
                <a:solidFill>
                  <a:srgbClr val="2E2A25"/>
                </a:solidFill>
                <a:latin typeface="Arial"/>
                <a:ea typeface="Arial"/>
                <a:cs typeface="Arial"/>
                <a:sym typeface="Arial"/>
              </a:rPr>
              <a:t>revolutionized</a:t>
            </a:r>
            <a:r>
              <a:rPr lang="en" sz="1600">
                <a:solidFill>
                  <a:srgbClr val="2E2A25"/>
                </a:solidFill>
                <a:latin typeface="Arial"/>
                <a:ea typeface="Arial"/>
                <a:cs typeface="Arial"/>
                <a:sym typeface="Arial"/>
              </a:rPr>
              <a:t> the high jump event forever after Dick Fosbury used his new ‘back first’ technique to win the high jump gold in the 1968 Olympics.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Unlike traditional jumping methods which solely rely on the brute force generated by the athlete, hurling his/her entire body above the bar, the Fosbury flop allows an athlete to clear higher height bars while applying the same amount of force as the traditional methods by exploiting a simple property of the Center of Mass.</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What property of the Center of Mass is being talked about here?</a:t>
            </a:r>
            <a:endParaRPr sz="1600">
              <a:solidFill>
                <a:srgbClr val="2E2A25"/>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490250" y="276675"/>
            <a:ext cx="8203800" cy="47787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9</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Why doesn’t the coin fall off? (Give a complete explanation)</a:t>
            </a:r>
            <a:endParaRPr sz="1600">
              <a:solidFill>
                <a:schemeClr val="lt1"/>
              </a:solidFill>
              <a:latin typeface="Arial"/>
              <a:ea typeface="Arial"/>
              <a:cs typeface="Arial"/>
              <a:sym typeface="Arial"/>
            </a:endParaRPr>
          </a:p>
        </p:txBody>
      </p:sp>
      <p:pic>
        <p:nvPicPr>
          <p:cNvPr descr="Add me on Facebook http://www.facebook.com/brusspup&#10;&#10;brusspup t-shirts! http://brusspup.spreadshirt.com/&#10;&#10;This really is one of the easiest and most amazing tricks ever. All you need is a plastic coat hanger and a coin. Balance the coin in the middle of the hanger then just start spinning the hanger around. It does take some practice but stick with it and you'll get it! If you really want to impress, learn to stop the spinning&#10;hanger with the coin still balanced.&#10;&#10;Song Download link:&#10;Name of song: No Good&#10;http://itunes.apple.com/us/album/new-star/id396341604?i=396341628&amp;ign-mpt=uo%3D4&#10;&#10;Like me on Facebook:&#10;http://www.facebook.com/pages/Brusspup/158773774166995&#10;&#10;Follow me on Twitter:&#10;http://www.twitter.com/brusspup" id="113" name="Google Shape;113;p23" title="Amazing Coin Trick!">
            <a:hlinkClick r:id="rId3"/>
          </p:cNvPr>
          <p:cNvPicPr preferRelativeResize="0"/>
          <p:nvPr/>
        </p:nvPicPr>
        <p:blipFill>
          <a:blip r:embed="rId4">
            <a:alphaModFix/>
          </a:blip>
          <a:stretch>
            <a:fillRect/>
          </a:stretch>
        </p:blipFill>
        <p:spPr>
          <a:xfrm>
            <a:off x="1678925" y="944400"/>
            <a:ext cx="6069700" cy="341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22"/>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122"/>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708" name="Google Shape;708;p122"/>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3"/>
          <p:cNvSpPr txBox="1"/>
          <p:nvPr>
            <p:ph type="title"/>
          </p:nvPr>
        </p:nvSpPr>
        <p:spPr>
          <a:xfrm>
            <a:off x="324075" y="4848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Position of the Centre of Mass can be outside the body.</a:t>
            </a:r>
            <a:endParaRPr sz="26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In the Fosbury flop, the CoM is below the bar while the body of the athlete crosses over over.</a:t>
            </a:r>
            <a:endParaRPr sz="2000"/>
          </a:p>
        </p:txBody>
      </p:sp>
      <p:pic>
        <p:nvPicPr>
          <p:cNvPr id="714" name="Google Shape;714;p123"/>
          <p:cNvPicPr preferRelativeResize="0"/>
          <p:nvPr/>
        </p:nvPicPr>
        <p:blipFill>
          <a:blip r:embed="rId3">
            <a:alphaModFix/>
          </a:blip>
          <a:stretch>
            <a:fillRect/>
          </a:stretch>
        </p:blipFill>
        <p:spPr>
          <a:xfrm>
            <a:off x="2167225" y="2007600"/>
            <a:ext cx="3621825" cy="28311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4"/>
          <p:cNvSpPr txBox="1"/>
          <p:nvPr>
            <p:ph idx="1" type="body"/>
          </p:nvPr>
        </p:nvSpPr>
        <p:spPr>
          <a:xfrm>
            <a:off x="311700" y="264100"/>
            <a:ext cx="8143500" cy="457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02122"/>
                </a:solidFill>
                <a:highlight>
                  <a:srgbClr val="FFFFFF"/>
                </a:highlight>
                <a:latin typeface="Arial"/>
                <a:ea typeface="Arial"/>
                <a:cs typeface="Arial"/>
                <a:sym typeface="Arial"/>
              </a:rPr>
              <a:t>30</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a:solidFill>
                  <a:srgbClr val="202122"/>
                </a:solidFill>
                <a:highlight>
                  <a:srgbClr val="FFFFFF"/>
                </a:highlight>
                <a:latin typeface="Arial"/>
                <a:ea typeface="Arial"/>
                <a:cs typeface="Arial"/>
                <a:sym typeface="Arial"/>
              </a:rPr>
              <a:t>During a televised hearing on February 11, Feynman demonstrated ______ using a glass of cold water and a piece of rubber, for which he received media attention. </a:t>
            </a:r>
            <a:endParaRPr>
              <a:solidFill>
                <a:srgbClr val="202122"/>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a:solidFill>
                  <a:srgbClr val="202122"/>
                </a:solidFill>
                <a:highlight>
                  <a:srgbClr val="FFFFFF"/>
                </a:highlight>
                <a:latin typeface="Arial"/>
                <a:ea typeface="Arial"/>
                <a:cs typeface="Arial"/>
                <a:sym typeface="Arial"/>
              </a:rPr>
              <a:t>In an interview with CNN, later, he explains the relevance of that demonstration with respect to the accident. Play clip 6:58-8:06 mins.</a:t>
            </a:r>
            <a:endParaRPr>
              <a:solidFill>
                <a:srgbClr val="202122"/>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a:solidFill>
                  <a:srgbClr val="202122"/>
                </a:solidFill>
                <a:highlight>
                  <a:srgbClr val="FFFFFF"/>
                </a:highlight>
                <a:latin typeface="Arial"/>
                <a:ea typeface="Arial"/>
                <a:cs typeface="Arial"/>
                <a:sym typeface="Arial"/>
              </a:rPr>
              <a:t>What phenomenon did Feynman demonstrate at the public hearing on Feb 11?</a:t>
            </a:r>
            <a:endParaRPr>
              <a:solidFill>
                <a:srgbClr val="202122"/>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 video</a:t>
            </a:r>
            <a:endParaRPr/>
          </a:p>
        </p:txBody>
      </p:sp>
      <p:pic>
        <p:nvPicPr>
          <p:cNvPr descr="June 1986 Interview of Richard Feynman on the Challenger Disaster (Footage taken from https://www.youtube.com/watch?v=2TtGySL2WLw ) The interview begins at 2:30." id="725" name="Google Shape;725;p125" title="CNN, Feynman and the Challenger disaster">
            <a:hlinkClick r:id="rId3"/>
          </p:cNvPr>
          <p:cNvPicPr preferRelativeResize="0"/>
          <p:nvPr/>
        </p:nvPicPr>
        <p:blipFill>
          <a:blip r:embed="rId4">
            <a:alphaModFix/>
          </a:blip>
          <a:stretch>
            <a:fillRect/>
          </a:stretch>
        </p:blipFill>
        <p:spPr>
          <a:xfrm>
            <a:off x="588900" y="1114363"/>
            <a:ext cx="7144475" cy="291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6"/>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26"/>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732" name="Google Shape;732;p126"/>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7"/>
          <p:cNvSpPr txBox="1"/>
          <p:nvPr>
            <p:ph type="title"/>
          </p:nvPr>
        </p:nvSpPr>
        <p:spPr>
          <a:xfrm>
            <a:off x="512700" y="5477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Loss of elasticity in rubber.</a:t>
            </a:r>
            <a:endParaRPr sz="4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8"/>
          <p:cNvSpPr txBox="1"/>
          <p:nvPr>
            <p:ph idx="1" type="body"/>
          </p:nvPr>
        </p:nvSpPr>
        <p:spPr>
          <a:xfrm>
            <a:off x="311700" y="264100"/>
            <a:ext cx="8143500" cy="45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2"/>
                </a:solidFill>
                <a:latin typeface="Arial"/>
                <a:ea typeface="Arial"/>
                <a:cs typeface="Arial"/>
                <a:sym typeface="Arial"/>
              </a:rPr>
              <a:t>31</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The Human Interference Task Force was convened by the US Department of Defense to devise methods that ensured that Humans could avoid waste Nuclear fuel storage areas.</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600">
                <a:solidFill>
                  <a:srgbClr val="202122"/>
                </a:solidFill>
                <a:latin typeface="Arial"/>
                <a:ea typeface="Arial"/>
                <a:cs typeface="Arial"/>
                <a:sym typeface="Arial"/>
              </a:rPr>
              <a:t>The panel reasoned that since few people can read texts that are only 1,000 years old, written warnings guaranteed to be understood by future humanity could be difficult to create.</a:t>
            </a:r>
            <a:endParaRPr sz="1600">
              <a:solidFill>
                <a:srgbClr val="202122"/>
              </a:solidFill>
              <a:latin typeface="Arial"/>
              <a:ea typeface="Arial"/>
              <a:cs typeface="Arial"/>
              <a:sym typeface="Arial"/>
            </a:endParaRPr>
          </a:p>
          <a:p>
            <a:pPr indent="0" lvl="0" marL="0" rtl="0" algn="l">
              <a:spcBef>
                <a:spcPts val="1200"/>
              </a:spcBef>
              <a:spcAft>
                <a:spcPts val="0"/>
              </a:spcAft>
              <a:buNone/>
            </a:pPr>
            <a:r>
              <a:rPr lang="en" sz="1600">
                <a:solidFill>
                  <a:srgbClr val="202122"/>
                </a:solidFill>
                <a:latin typeface="Arial"/>
                <a:ea typeface="Arial"/>
                <a:cs typeface="Arial"/>
                <a:sym typeface="Arial"/>
              </a:rPr>
              <a:t>The answer may lie in “nuclear semiotics” – future-proof signs. </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The team came up with an ingenious solution, relying on an animal that is deeply embedded into </a:t>
            </a:r>
            <a:r>
              <a:rPr lang="en" sz="1600">
                <a:solidFill>
                  <a:srgbClr val="202122"/>
                </a:solidFill>
                <a:latin typeface="Arial"/>
                <a:ea typeface="Arial"/>
                <a:cs typeface="Arial"/>
                <a:sym typeface="Arial"/>
              </a:rPr>
              <a:t>several</a:t>
            </a:r>
            <a:r>
              <a:rPr lang="en" sz="1600">
                <a:solidFill>
                  <a:srgbClr val="202122"/>
                </a:solidFill>
                <a:latin typeface="Arial"/>
                <a:ea typeface="Arial"/>
                <a:cs typeface="Arial"/>
                <a:sym typeface="Arial"/>
              </a:rPr>
              <a:t> cultures and mythologies across the world for </a:t>
            </a:r>
            <a:r>
              <a:rPr lang="en" sz="1600">
                <a:solidFill>
                  <a:srgbClr val="202122"/>
                </a:solidFill>
                <a:latin typeface="Arial"/>
                <a:ea typeface="Arial"/>
                <a:cs typeface="Arial"/>
                <a:sym typeface="Arial"/>
              </a:rPr>
              <a:t>millennia.</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What animal did they choose, and what was their method?</a:t>
            </a:r>
            <a:endParaRPr sz="1600">
              <a:solidFill>
                <a:srgbClr val="202122"/>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9"/>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29"/>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749" name="Google Shape;749;p129"/>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30"/>
          <p:cNvSpPr txBox="1"/>
          <p:nvPr>
            <p:ph type="title"/>
          </p:nvPr>
        </p:nvSpPr>
        <p:spPr>
          <a:xfrm>
            <a:off x="546500" y="119187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Breeding cats that react with discoloration of the skin when exposed to radiation. A legend, passed on through the millennia, would trigger a response in humans to get out as soon as possible.</a:t>
            </a:r>
            <a:endParaRPr sz="2700"/>
          </a:p>
          <a:p>
            <a:pPr indent="0" lvl="0" marL="0" rtl="0" algn="l">
              <a:spcBef>
                <a:spcPts val="0"/>
              </a:spcBef>
              <a:spcAft>
                <a:spcPts val="0"/>
              </a:spcAft>
              <a:buNone/>
            </a:pPr>
            <a:r>
              <a:t/>
            </a:r>
            <a:endParaRPr sz="2700"/>
          </a:p>
        </p:txBody>
      </p:sp>
      <p:pic>
        <p:nvPicPr>
          <p:cNvPr descr="Future warning … an impression of how ‘ray cats’ would work" id="755" name="Google Shape;755;p130"/>
          <p:cNvPicPr preferRelativeResize="0"/>
          <p:nvPr/>
        </p:nvPicPr>
        <p:blipFill>
          <a:blip r:embed="rId3">
            <a:alphaModFix/>
          </a:blip>
          <a:stretch>
            <a:fillRect/>
          </a:stretch>
        </p:blipFill>
        <p:spPr>
          <a:xfrm>
            <a:off x="2391238" y="2423325"/>
            <a:ext cx="4429125" cy="26574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1"/>
          <p:cNvSpPr txBox="1"/>
          <p:nvPr>
            <p:ph idx="1" type="body"/>
          </p:nvPr>
        </p:nvSpPr>
        <p:spPr>
          <a:xfrm>
            <a:off x="311700" y="264100"/>
            <a:ext cx="8143500" cy="45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2"/>
                </a:solidFill>
                <a:latin typeface="Arial"/>
                <a:ea typeface="Arial"/>
                <a:cs typeface="Arial"/>
                <a:sym typeface="Arial"/>
              </a:rPr>
              <a:t>32</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Here are some images from M.A. Faradin’s paper. What is the paper’s objective?</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p:txBody>
      </p:sp>
      <p:pic>
        <p:nvPicPr>
          <p:cNvPr id="761" name="Google Shape;761;p131"/>
          <p:cNvPicPr preferRelativeResize="0"/>
          <p:nvPr/>
        </p:nvPicPr>
        <p:blipFill>
          <a:blip r:embed="rId3">
            <a:alphaModFix/>
          </a:blip>
          <a:stretch>
            <a:fillRect/>
          </a:stretch>
        </p:blipFill>
        <p:spPr>
          <a:xfrm>
            <a:off x="2771775" y="806413"/>
            <a:ext cx="3600450" cy="2962275"/>
          </a:xfrm>
          <a:prstGeom prst="rect">
            <a:avLst/>
          </a:prstGeom>
          <a:noFill/>
          <a:ln>
            <a:noFill/>
          </a:ln>
        </p:spPr>
      </p:pic>
      <p:pic>
        <p:nvPicPr>
          <p:cNvPr id="762" name="Google Shape;762;p131"/>
          <p:cNvPicPr preferRelativeResize="0"/>
          <p:nvPr/>
        </p:nvPicPr>
        <p:blipFill>
          <a:blip r:embed="rId4">
            <a:alphaModFix/>
          </a:blip>
          <a:stretch>
            <a:fillRect/>
          </a:stretch>
        </p:blipFill>
        <p:spPr>
          <a:xfrm>
            <a:off x="766750" y="3901650"/>
            <a:ext cx="7610475" cy="110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490250" y="526350"/>
            <a:ext cx="8455200" cy="40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lt1"/>
                </a:solidFill>
                <a:latin typeface="Arial"/>
                <a:ea typeface="Arial"/>
                <a:cs typeface="Arial"/>
                <a:sym typeface="Arial"/>
              </a:rPr>
              <a:t>10*</a:t>
            </a:r>
            <a:endParaRPr sz="20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2000">
                <a:solidFill>
                  <a:schemeClr val="lt1"/>
                </a:solidFill>
                <a:highlight>
                  <a:schemeClr val="lt2"/>
                </a:highlight>
                <a:latin typeface="Arial"/>
                <a:ea typeface="Arial"/>
                <a:cs typeface="Arial"/>
                <a:sym typeface="Arial"/>
              </a:rPr>
              <a:t>“Tiny charged particles act as nuclei for condensation of polar molecules like water and alcohol. Water/alcohol vapors being polar are attracted towards the nuclei where they coalesce and condense forming _______” </a:t>
            </a:r>
            <a:endParaRPr sz="2000">
              <a:solidFill>
                <a:schemeClr val="lt1"/>
              </a:solidFill>
              <a:highlight>
                <a:schemeClr val="lt2"/>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lt1"/>
              </a:solidFill>
              <a:highlight>
                <a:schemeClr val="lt2"/>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2000">
                <a:solidFill>
                  <a:schemeClr val="lt1"/>
                </a:solidFill>
                <a:highlight>
                  <a:schemeClr val="lt2"/>
                </a:highlight>
                <a:latin typeface="Arial"/>
                <a:ea typeface="Arial"/>
                <a:cs typeface="Arial"/>
                <a:sym typeface="Arial"/>
              </a:rPr>
              <a:t>This principle is used in an experimental device that has been used in the forefront of research ever since, leading to several Nobel prizes. </a:t>
            </a:r>
            <a:endParaRPr sz="2000">
              <a:solidFill>
                <a:schemeClr val="lt1"/>
              </a:solidFill>
              <a:highlight>
                <a:schemeClr val="lt2"/>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2000">
                <a:solidFill>
                  <a:schemeClr val="lt1"/>
                </a:solidFill>
                <a:highlight>
                  <a:schemeClr val="lt2"/>
                </a:highlight>
                <a:latin typeface="Arial"/>
                <a:ea typeface="Arial"/>
                <a:cs typeface="Arial"/>
                <a:sym typeface="Arial"/>
              </a:rPr>
              <a:t>Identify the device and its contribution to Nobel-worthy discoveries.</a:t>
            </a:r>
            <a:endParaRPr sz="2000">
              <a:solidFill>
                <a:schemeClr val="lt1"/>
              </a:solidFill>
              <a:highlight>
                <a:schemeClr val="lt2"/>
              </a:highlight>
              <a:latin typeface="Arial"/>
              <a:ea typeface="Arial"/>
              <a:cs typeface="Arial"/>
              <a:sym typeface="Arial"/>
            </a:endParaRPr>
          </a:p>
          <a:p>
            <a:pPr indent="0" lvl="0" marL="0" rtl="0" algn="l">
              <a:spcBef>
                <a:spcPts val="0"/>
              </a:spcBef>
              <a:spcAft>
                <a:spcPts val="0"/>
              </a:spcAft>
              <a:buNone/>
            </a:pPr>
            <a:r>
              <a:t/>
            </a:r>
            <a:endParaRPr sz="2000">
              <a:solidFill>
                <a:schemeClr val="lt1"/>
              </a:solidFill>
              <a:highlight>
                <a:schemeClr val="lt2"/>
              </a:high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2"/>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132"/>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769" name="Google Shape;769;p132"/>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3"/>
          <p:cNvSpPr txBox="1"/>
          <p:nvPr>
            <p:ph type="title"/>
          </p:nvPr>
        </p:nvSpPr>
        <p:spPr>
          <a:xfrm>
            <a:off x="512700" y="1757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Determining if cats can behave as solids and liquids simultaneously, and under different conditions</a:t>
            </a:r>
            <a:endParaRPr sz="2900"/>
          </a:p>
        </p:txBody>
      </p:sp>
      <p:pic>
        <p:nvPicPr>
          <p:cNvPr id="775" name="Google Shape;775;p133"/>
          <p:cNvPicPr preferRelativeResize="0"/>
          <p:nvPr/>
        </p:nvPicPr>
        <p:blipFill>
          <a:blip r:embed="rId3">
            <a:alphaModFix/>
          </a:blip>
          <a:stretch>
            <a:fillRect/>
          </a:stretch>
        </p:blipFill>
        <p:spPr>
          <a:xfrm>
            <a:off x="985838" y="1974450"/>
            <a:ext cx="7172325" cy="288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512700" y="2876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1. </a:t>
            </a:r>
            <a:r>
              <a:rPr lang="en" sz="3800"/>
              <a:t>The permafrost prevents the body from decomposing</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512700" y="6329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100"/>
              <a:t>2. The pitch drop experiment</a:t>
            </a:r>
            <a:endParaRPr sz="5100"/>
          </a:p>
        </p:txBody>
      </p:sp>
      <p:pic>
        <p:nvPicPr>
          <p:cNvPr id="129" name="Google Shape;129;p26"/>
          <p:cNvPicPr preferRelativeResize="0"/>
          <p:nvPr/>
        </p:nvPicPr>
        <p:blipFill>
          <a:blip r:embed="rId3">
            <a:alphaModFix/>
          </a:blip>
          <a:stretch>
            <a:fillRect/>
          </a:stretch>
        </p:blipFill>
        <p:spPr>
          <a:xfrm>
            <a:off x="6096000" y="518688"/>
            <a:ext cx="2726725" cy="410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512700" y="2876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3</a:t>
            </a:r>
            <a:r>
              <a:rPr lang="en" sz="3800"/>
              <a:t>. Economics Prize was introduced in 1968 after the world wars.</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txBox="1"/>
          <p:nvPr>
            <p:ph type="title"/>
          </p:nvPr>
        </p:nvSpPr>
        <p:spPr>
          <a:xfrm>
            <a:off x="462300" y="985200"/>
            <a:ext cx="8219400" cy="317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t>4. the only forces acting upon Bullock and Clooney should be the tensions of the cables, and these forces should pull them towards the station (making them bounce at first and then becoming zero as the cables retract). In the movie, however, there appears to be another force pulling from Clooney, keeping the cables straight and threatening to break them.</a:t>
            </a:r>
            <a:endParaRPr sz="2600"/>
          </a:p>
          <a:p>
            <a:pPr indent="0" lvl="0" marL="0" rtl="0" algn="l">
              <a:spcBef>
                <a:spcPts val="0"/>
              </a:spcBef>
              <a:spcAft>
                <a:spcPts val="0"/>
              </a:spcAft>
              <a:buNone/>
            </a:pPr>
            <a:r>
              <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512700" y="1893300"/>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5. World Wide Web</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512700" y="2876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6</a:t>
            </a:r>
            <a:r>
              <a:rPr lang="en" sz="3800"/>
              <a:t>. International π-Day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512700" y="3197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7. The God Particle/Higgs Boson</a:t>
            </a:r>
            <a:endParaRPr sz="4400"/>
          </a:p>
        </p:txBody>
      </p:sp>
      <p:pic>
        <p:nvPicPr>
          <p:cNvPr descr="Peter_Higgs_2438819b" id="155" name="Google Shape;155;p31"/>
          <p:cNvPicPr preferRelativeResize="0"/>
          <p:nvPr/>
        </p:nvPicPr>
        <p:blipFill>
          <a:blip r:embed="rId3">
            <a:alphaModFix/>
          </a:blip>
          <a:stretch>
            <a:fillRect/>
          </a:stretch>
        </p:blipFill>
        <p:spPr>
          <a:xfrm>
            <a:off x="2209800" y="2018425"/>
            <a:ext cx="4724400" cy="296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7600" y="338550"/>
            <a:ext cx="4140300" cy="6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Medium"/>
                <a:ea typeface="Oswald Medium"/>
                <a:cs typeface="Oswald Medium"/>
                <a:sym typeface="Oswald Medium"/>
              </a:rPr>
              <a:t>PRELIMS</a:t>
            </a:r>
            <a:endParaRPr>
              <a:latin typeface="Oswald Medium"/>
              <a:ea typeface="Oswald Medium"/>
              <a:cs typeface="Oswald Medium"/>
              <a:sym typeface="Oswald Medium"/>
            </a:endParaRPr>
          </a:p>
          <a:p>
            <a:pPr indent="0" lvl="0" marL="0" rtl="0" algn="l">
              <a:spcBef>
                <a:spcPts val="0"/>
              </a:spcBef>
              <a:spcAft>
                <a:spcPts val="0"/>
              </a:spcAft>
              <a:buNone/>
            </a:pPr>
            <a:r>
              <a:rPr lang="en">
                <a:latin typeface="Oswald Medium"/>
                <a:ea typeface="Oswald Medium"/>
                <a:cs typeface="Oswald Medium"/>
                <a:sym typeface="Oswald Medium"/>
              </a:rPr>
              <a:t>RULES</a:t>
            </a:r>
            <a:endParaRPr>
              <a:latin typeface="Oswald Medium"/>
              <a:ea typeface="Oswald Medium"/>
              <a:cs typeface="Oswald Medium"/>
              <a:sym typeface="Oswald Medium"/>
            </a:endParaRPr>
          </a:p>
        </p:txBody>
      </p:sp>
      <p:sp>
        <p:nvSpPr>
          <p:cNvPr id="66" name="Google Shape;66;p14"/>
          <p:cNvSpPr txBox="1"/>
          <p:nvPr>
            <p:ph idx="2" type="body"/>
          </p:nvPr>
        </p:nvSpPr>
        <p:spPr>
          <a:xfrm>
            <a:off x="267600" y="1139200"/>
            <a:ext cx="42513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rPr>
              <a:t>The </a:t>
            </a:r>
            <a:r>
              <a:rPr lang="en">
                <a:solidFill>
                  <a:srgbClr val="434343"/>
                </a:solidFill>
              </a:rPr>
              <a:t>prelims</a:t>
            </a:r>
            <a:r>
              <a:rPr lang="en">
                <a:solidFill>
                  <a:srgbClr val="434343"/>
                </a:solidFill>
              </a:rPr>
              <a:t> will have 12 questions. </a:t>
            </a:r>
            <a:endParaRPr>
              <a:solidFill>
                <a:srgbClr val="434343"/>
              </a:solidFill>
            </a:endParaRPr>
          </a:p>
          <a:p>
            <a:pPr indent="-342900" lvl="0" marL="457200" rtl="0" algn="l">
              <a:spcBef>
                <a:spcPts val="1600"/>
              </a:spcBef>
              <a:spcAft>
                <a:spcPts val="0"/>
              </a:spcAft>
              <a:buClr>
                <a:srgbClr val="434343"/>
              </a:buClr>
              <a:buSzPts val="1800"/>
              <a:buChar char="●"/>
            </a:pPr>
            <a:r>
              <a:rPr lang="en">
                <a:solidFill>
                  <a:srgbClr val="434343"/>
                </a:solidFill>
              </a:rPr>
              <a:t>Written Round.</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Answers will be shown at the end.</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The teams with the most questions answered will progress to the next round.</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Star marked questions will serve as tiebreakers.</a:t>
            </a:r>
            <a:endParaRPr>
              <a:solidFill>
                <a:srgbClr val="434343"/>
              </a:solidFill>
            </a:endParaRPr>
          </a:p>
          <a:p>
            <a:pPr indent="0" lvl="0" marL="0" rtl="0" algn="l">
              <a:spcBef>
                <a:spcPts val="1600"/>
              </a:spcBef>
              <a:spcAft>
                <a:spcPts val="1600"/>
              </a:spcAft>
              <a:buNone/>
            </a:pPr>
            <a:r>
              <a:t/>
            </a:r>
            <a:endParaRPr>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74375" y="434525"/>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8.Post-Its</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1500" y="635725"/>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9. Hanger provides necessary centripetal force to the coin throughout the motion maintaining the circular trajectory.</a:t>
            </a:r>
            <a:endParaRPr sz="2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324075" y="623150"/>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10. Cloud Chambers- Discovery of charged subatomic particles </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title"/>
          </p:nvPr>
        </p:nvSpPr>
        <p:spPr>
          <a:xfrm>
            <a:off x="252925" y="149900"/>
            <a:ext cx="4140300" cy="8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swald Medium"/>
                <a:ea typeface="Oswald Medium"/>
                <a:cs typeface="Oswald Medium"/>
                <a:sym typeface="Oswald Medium"/>
              </a:rPr>
              <a:t>RULES</a:t>
            </a:r>
            <a:endParaRPr>
              <a:latin typeface="Oswald Medium"/>
              <a:ea typeface="Oswald Medium"/>
              <a:cs typeface="Oswald Medium"/>
              <a:sym typeface="Oswald Medium"/>
            </a:endParaRPr>
          </a:p>
        </p:txBody>
      </p:sp>
      <p:sp>
        <p:nvSpPr>
          <p:cNvPr id="176" name="Google Shape;176;p35"/>
          <p:cNvSpPr txBox="1"/>
          <p:nvPr>
            <p:ph idx="2" type="body"/>
          </p:nvPr>
        </p:nvSpPr>
        <p:spPr>
          <a:xfrm>
            <a:off x="267600" y="1139200"/>
            <a:ext cx="42513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rPr>
              <a:t>This quiz will have 5 rounds. </a:t>
            </a:r>
            <a:endParaRPr>
              <a:solidFill>
                <a:srgbClr val="434343"/>
              </a:solidFill>
            </a:endParaRPr>
          </a:p>
          <a:p>
            <a:pPr indent="-342900" lvl="0" marL="457200" rtl="0" algn="l">
              <a:spcBef>
                <a:spcPts val="1600"/>
              </a:spcBef>
              <a:spcAft>
                <a:spcPts val="0"/>
              </a:spcAft>
              <a:buClr>
                <a:srgbClr val="434343"/>
              </a:buClr>
              <a:buSzPts val="1800"/>
              <a:buChar char="●"/>
            </a:pPr>
            <a:r>
              <a:rPr lang="en">
                <a:solidFill>
                  <a:srgbClr val="434343"/>
                </a:solidFill>
              </a:rPr>
              <a:t>IB Forward → 9 Questions</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Booster Connect → 4 Questions</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ID the Patent → 5 Questions</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Booster → 3 Questions</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IB Reverse → 10 Questions </a:t>
            </a:r>
            <a:endParaRPr>
              <a:solidFill>
                <a:srgbClr val="434343"/>
              </a:solidFill>
            </a:endParaRPr>
          </a:p>
          <a:p>
            <a:pPr indent="0" lvl="0" marL="0" rtl="0" algn="l">
              <a:spcBef>
                <a:spcPts val="1600"/>
              </a:spcBef>
              <a:spcAft>
                <a:spcPts val="1600"/>
              </a:spcAft>
              <a:buNone/>
            </a:pPr>
            <a:r>
              <a:t/>
            </a:r>
            <a:endParaRPr>
              <a:solidFill>
                <a:srgbClr val="434343"/>
              </a:solidFill>
            </a:endParaRPr>
          </a:p>
        </p:txBody>
      </p:sp>
      <p:sp>
        <p:nvSpPr>
          <p:cNvPr id="177" name="Google Shape;177;p35"/>
          <p:cNvSpPr txBox="1"/>
          <p:nvPr/>
        </p:nvSpPr>
        <p:spPr>
          <a:xfrm>
            <a:off x="4785775" y="2930150"/>
            <a:ext cx="4251300" cy="176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accent3"/>
                </a:solidFill>
                <a:latin typeface="Old Standard TT"/>
                <a:ea typeface="Old Standard TT"/>
                <a:cs typeface="Old Standard TT"/>
                <a:sym typeface="Old Standard TT"/>
              </a:rPr>
              <a:t>Points System and Rules will be specified prior to every round. </a:t>
            </a:r>
            <a:endParaRPr sz="1800">
              <a:solidFill>
                <a:schemeClr val="accent3"/>
              </a:solidFill>
              <a:latin typeface="Old Standard TT"/>
              <a:ea typeface="Old Standard TT"/>
              <a:cs typeface="Old Standard TT"/>
              <a:sym typeface="Old Standard TT"/>
            </a:endParaRPr>
          </a:p>
          <a:p>
            <a:pPr indent="0" lvl="0" marL="0" rtl="0" algn="l">
              <a:lnSpc>
                <a:spcPct val="115000"/>
              </a:lnSpc>
              <a:spcBef>
                <a:spcPts val="1600"/>
              </a:spcBef>
              <a:spcAft>
                <a:spcPts val="0"/>
              </a:spcAft>
              <a:buClr>
                <a:schemeClr val="dk1"/>
              </a:buClr>
              <a:buSzPts val="1100"/>
              <a:buFont typeface="Arial"/>
              <a:buNone/>
            </a:pPr>
            <a:r>
              <a:rPr lang="en" sz="1800">
                <a:solidFill>
                  <a:schemeClr val="accent3"/>
                </a:solidFill>
                <a:latin typeface="Old Standard TT"/>
                <a:ea typeface="Old Standard TT"/>
                <a:cs typeface="Old Standard TT"/>
                <a:sym typeface="Old Standard TT"/>
              </a:rPr>
              <a:t>Quizmasters’ decision is final.</a:t>
            </a:r>
            <a:endParaRPr sz="1800">
              <a:solidFill>
                <a:schemeClr val="accent3"/>
              </a:solidFill>
              <a:latin typeface="Old Standard TT"/>
              <a:ea typeface="Old Standard TT"/>
              <a:cs typeface="Old Standard TT"/>
              <a:sym typeface="Old Standard TT"/>
            </a:endParaRPr>
          </a:p>
          <a:p>
            <a:pPr indent="0" lvl="0" marL="0" rtl="0" algn="l">
              <a:spcBef>
                <a:spcPts val="16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type="title"/>
          </p:nvPr>
        </p:nvSpPr>
        <p:spPr>
          <a:xfrm>
            <a:off x="227750" y="263100"/>
            <a:ext cx="4045200" cy="10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Oswald"/>
                <a:ea typeface="Oswald"/>
                <a:cs typeface="Oswald"/>
                <a:sym typeface="Oswald"/>
              </a:rPr>
              <a:t>ROUND 1</a:t>
            </a:r>
            <a:endParaRPr sz="3900">
              <a:latin typeface="Oswald"/>
              <a:ea typeface="Oswald"/>
              <a:cs typeface="Oswald"/>
              <a:sym typeface="Oswald"/>
            </a:endParaRPr>
          </a:p>
          <a:p>
            <a:pPr indent="0" lvl="0" marL="0" rtl="0" algn="ctr">
              <a:spcBef>
                <a:spcPts val="0"/>
              </a:spcBef>
              <a:spcAft>
                <a:spcPts val="0"/>
              </a:spcAft>
              <a:buNone/>
            </a:pPr>
            <a:r>
              <a:rPr lang="en" sz="3900">
                <a:latin typeface="Oswald"/>
                <a:ea typeface="Oswald"/>
                <a:cs typeface="Oswald"/>
                <a:sym typeface="Oswald"/>
              </a:rPr>
              <a:t>IB FORWARD</a:t>
            </a:r>
            <a:endParaRPr sz="3900">
              <a:latin typeface="Oswald"/>
              <a:ea typeface="Oswald"/>
              <a:cs typeface="Oswald"/>
              <a:sym typeface="Oswald"/>
            </a:endParaRPr>
          </a:p>
        </p:txBody>
      </p:sp>
      <p:sp>
        <p:nvSpPr>
          <p:cNvPr id="183" name="Google Shape;183;p36"/>
          <p:cNvSpPr txBox="1"/>
          <p:nvPr>
            <p:ph idx="2" type="body"/>
          </p:nvPr>
        </p:nvSpPr>
        <p:spPr>
          <a:xfrm>
            <a:off x="4926925" y="1823475"/>
            <a:ext cx="3837000" cy="24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a:p>
            <a:pPr indent="0" lvl="0" marL="0" rtl="0" algn="l">
              <a:spcBef>
                <a:spcPts val="1600"/>
              </a:spcBef>
              <a:spcAft>
                <a:spcPts val="0"/>
              </a:spcAft>
              <a:buNone/>
            </a:pPr>
            <a:r>
              <a:rPr lang="en">
                <a:solidFill>
                  <a:schemeClr val="accent3"/>
                </a:solidFill>
              </a:rPr>
              <a:t>● Pounce (+10/-5) -               Pounce should have the full answer. No part pouncing, unless otherwise specified.                                        10 points for correct answer,           -5 for wrong/incomplete answer. </a:t>
            </a:r>
            <a:endParaRPr>
              <a:solidFill>
                <a:schemeClr val="accent3"/>
              </a:solidFill>
            </a:endParaRPr>
          </a:p>
          <a:p>
            <a:pPr indent="0" lvl="0" marL="0" rtl="0" algn="l">
              <a:spcBef>
                <a:spcPts val="1600"/>
              </a:spcBef>
              <a:spcAft>
                <a:spcPts val="1600"/>
              </a:spcAft>
              <a:buNone/>
            </a:pPr>
            <a:r>
              <a:t/>
            </a:r>
            <a:endParaRPr>
              <a:solidFill>
                <a:schemeClr val="accent3"/>
              </a:solidFill>
            </a:endParaRPr>
          </a:p>
        </p:txBody>
      </p:sp>
      <p:sp>
        <p:nvSpPr>
          <p:cNvPr id="184" name="Google Shape;184;p36"/>
          <p:cNvSpPr txBox="1"/>
          <p:nvPr/>
        </p:nvSpPr>
        <p:spPr>
          <a:xfrm>
            <a:off x="117375" y="1333025"/>
            <a:ext cx="44547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434343"/>
                </a:solidFill>
                <a:latin typeface="Old Standard TT"/>
                <a:ea typeface="Old Standard TT"/>
                <a:cs typeface="Old Standard TT"/>
                <a:sym typeface="Old Standard TT"/>
              </a:rPr>
              <a:t>● Infinite Bounce (+10/0) -                      First question directed to Team 1 -bouncing forwards.                                                     10 points for correct answer, no negatives - Feel free to take guesses.</a:t>
            </a:r>
            <a:endParaRPr sz="1800">
              <a:solidFill>
                <a:schemeClr val="accent3"/>
              </a:solidFill>
              <a:latin typeface="Old Standard TT"/>
              <a:ea typeface="Old Standard TT"/>
              <a:cs typeface="Old Standard TT"/>
              <a:sym typeface="Old Standard TT"/>
            </a:endParaRPr>
          </a:p>
        </p:txBody>
      </p:sp>
      <p:sp>
        <p:nvSpPr>
          <p:cNvPr id="185" name="Google Shape;185;p36"/>
          <p:cNvSpPr txBox="1"/>
          <p:nvPr/>
        </p:nvSpPr>
        <p:spPr>
          <a:xfrm>
            <a:off x="117375" y="3785300"/>
            <a:ext cx="4250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800">
                <a:latin typeface="Old Standard TT"/>
                <a:ea typeface="Old Standard TT"/>
                <a:cs typeface="Old Standard TT"/>
                <a:sym typeface="Old Standard TT"/>
              </a:rPr>
              <a:t>● Directed to the team following the team which answered previously.</a:t>
            </a:r>
            <a:endParaRPr sz="1800">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490250" y="526350"/>
            <a:ext cx="8430300" cy="4090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2000">
                <a:solidFill>
                  <a:schemeClr val="lt1"/>
                </a:solidFill>
                <a:latin typeface="Arial"/>
                <a:ea typeface="Arial"/>
                <a:cs typeface="Arial"/>
                <a:sym typeface="Arial"/>
              </a:rPr>
              <a:t>1</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2000">
              <a:solidFill>
                <a:srgbClr val="FFFFFF"/>
              </a:solidFill>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highlight>
                  <a:schemeClr val="lt2"/>
                </a:highlight>
                <a:latin typeface="Arial"/>
                <a:ea typeface="Arial"/>
                <a:cs typeface="Arial"/>
                <a:sym typeface="Arial"/>
              </a:rPr>
              <a:t>John Bardeen’s second Nobel Prize in Physics in 1972 for the development of superconductor theory made him a first in something. In 2022, K. Barry Sharpless became only the third person ever to achieve this feat. </a:t>
            </a:r>
            <a:endParaRPr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None/>
            </a:pPr>
            <a:r>
              <a:t/>
            </a:r>
            <a:endParaRPr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highlight>
                  <a:schemeClr val="lt2"/>
                </a:highlight>
                <a:latin typeface="Arial"/>
                <a:ea typeface="Arial"/>
                <a:cs typeface="Arial"/>
                <a:sym typeface="Arial"/>
              </a:rPr>
              <a:t>What is being talked about here?</a:t>
            </a:r>
            <a:endParaRPr sz="2000">
              <a:solidFill>
                <a:schemeClr val="lt1"/>
              </a:solidFill>
              <a:highlight>
                <a:schemeClr val="lt2"/>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38"/>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197" name="Google Shape;197;p38"/>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512700" y="1893300"/>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Double Laureates in the same </a:t>
            </a:r>
            <a:r>
              <a:rPr lang="en" sz="2500"/>
              <a:t>academic</a:t>
            </a:r>
            <a:r>
              <a:rPr lang="en" sz="2500"/>
              <a:t> </a:t>
            </a:r>
            <a:r>
              <a:rPr lang="en" sz="2500"/>
              <a:t>category</a:t>
            </a:r>
            <a:r>
              <a:rPr lang="en" sz="2500"/>
              <a:t>.</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0"/>
          <p:cNvSpPr txBox="1"/>
          <p:nvPr>
            <p:ph type="title"/>
          </p:nvPr>
        </p:nvSpPr>
        <p:spPr>
          <a:xfrm>
            <a:off x="217975" y="251525"/>
            <a:ext cx="8815800" cy="4640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2000">
                <a:solidFill>
                  <a:schemeClr val="lt1"/>
                </a:solidFill>
                <a:latin typeface="Arial"/>
                <a:ea typeface="Arial"/>
                <a:cs typeface="Arial"/>
                <a:sym typeface="Arial"/>
              </a:rPr>
              <a:t>2</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highlight>
                  <a:schemeClr val="lt2"/>
                </a:highlight>
                <a:latin typeface="Arial"/>
                <a:ea typeface="Arial"/>
                <a:cs typeface="Arial"/>
                <a:sym typeface="Arial"/>
              </a:rPr>
              <a:t>Van Goethe’s poems praising Luke Howard for his achievements. </a:t>
            </a:r>
            <a:endParaRPr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i="1" lang="en" sz="2000">
                <a:solidFill>
                  <a:schemeClr val="lt1"/>
                </a:solidFill>
                <a:highlight>
                  <a:schemeClr val="lt2"/>
                </a:highlight>
                <a:latin typeface="Arial"/>
                <a:ea typeface="Arial"/>
                <a:cs typeface="Arial"/>
                <a:sym typeface="Arial"/>
              </a:rPr>
              <a:t>“To find yourself in the infinite,</a:t>
            </a:r>
            <a:endParaRPr i="1"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i="1" lang="en" sz="2000">
                <a:solidFill>
                  <a:schemeClr val="lt1"/>
                </a:solidFill>
                <a:highlight>
                  <a:schemeClr val="lt2"/>
                </a:highlight>
                <a:latin typeface="Arial"/>
                <a:ea typeface="Arial"/>
                <a:cs typeface="Arial"/>
                <a:sym typeface="Arial"/>
              </a:rPr>
              <a:t>You must distinguish and then combine;</a:t>
            </a:r>
            <a:endParaRPr i="1"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i="1" lang="en" sz="2000">
                <a:solidFill>
                  <a:schemeClr val="lt1"/>
                </a:solidFill>
                <a:highlight>
                  <a:schemeClr val="lt2"/>
                </a:highlight>
                <a:latin typeface="Arial"/>
                <a:ea typeface="Arial"/>
                <a:cs typeface="Arial"/>
                <a:sym typeface="Arial"/>
              </a:rPr>
              <a:t>Therefore my winged song thanks</a:t>
            </a:r>
            <a:endParaRPr i="1"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i="1" lang="en" sz="2000">
                <a:solidFill>
                  <a:schemeClr val="lt1"/>
                </a:solidFill>
                <a:highlight>
                  <a:schemeClr val="lt2"/>
                </a:highlight>
                <a:latin typeface="Arial"/>
                <a:ea typeface="Arial"/>
                <a:cs typeface="Arial"/>
                <a:sym typeface="Arial"/>
              </a:rPr>
              <a:t>The man who distinguished cloud from cloud.</a:t>
            </a:r>
            <a:r>
              <a:rPr lang="en" sz="2000">
                <a:solidFill>
                  <a:schemeClr val="lt1"/>
                </a:solidFill>
                <a:highlight>
                  <a:schemeClr val="lt2"/>
                </a:highlight>
                <a:latin typeface="Arial"/>
                <a:ea typeface="Arial"/>
                <a:cs typeface="Arial"/>
                <a:sym typeface="Arial"/>
              </a:rPr>
              <a:t>”</a:t>
            </a:r>
            <a:endParaRPr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sz="2000">
              <a:solidFill>
                <a:schemeClr val="lt1"/>
              </a:solidFill>
              <a:highlight>
                <a:schemeClr val="lt2"/>
              </a:highlight>
              <a:latin typeface="Arial"/>
              <a:ea typeface="Arial"/>
              <a:cs typeface="Arial"/>
              <a:sym typeface="Arial"/>
            </a:endParaRPr>
          </a:p>
          <a:p>
            <a:pPr indent="457200" lvl="0" marL="0" rtl="0" algn="l">
              <a:lnSpc>
                <a:spcPct val="133333"/>
              </a:lnSpc>
              <a:spcBef>
                <a:spcPts val="0"/>
              </a:spcBef>
              <a:spcAft>
                <a:spcPts val="0"/>
              </a:spcAft>
              <a:buClr>
                <a:schemeClr val="dk1"/>
              </a:buClr>
              <a:buSzPts val="1100"/>
              <a:buFont typeface="Arial"/>
              <a:buNone/>
            </a:pPr>
            <a:r>
              <a:rPr i="1" lang="en" sz="2000">
                <a:solidFill>
                  <a:schemeClr val="lt1"/>
                </a:solidFill>
                <a:highlight>
                  <a:schemeClr val="lt2"/>
                </a:highlight>
                <a:latin typeface="Arial"/>
                <a:ea typeface="Arial"/>
                <a:cs typeface="Arial"/>
                <a:sym typeface="Arial"/>
              </a:rPr>
              <a:t>“bestowing form on the formless, and a system of</a:t>
            </a:r>
            <a:endParaRPr i="1"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None/>
            </a:pPr>
            <a:r>
              <a:rPr i="1" lang="en" sz="2000">
                <a:solidFill>
                  <a:schemeClr val="lt1"/>
                </a:solidFill>
                <a:highlight>
                  <a:schemeClr val="lt2"/>
                </a:highlight>
                <a:latin typeface="Arial"/>
                <a:ea typeface="Arial"/>
                <a:cs typeface="Arial"/>
                <a:sym typeface="Arial"/>
              </a:rPr>
              <a:t>ordered change in a boundless world”</a:t>
            </a:r>
            <a:endParaRPr i="1" sz="20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i="1"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2000">
                <a:solidFill>
                  <a:schemeClr val="lt1"/>
                </a:solidFill>
                <a:highlight>
                  <a:schemeClr val="lt2"/>
                </a:highlight>
                <a:latin typeface="Arial"/>
                <a:ea typeface="Arial"/>
                <a:cs typeface="Arial"/>
                <a:sym typeface="Arial"/>
              </a:rPr>
              <a:t>What was Luke Howard’s contribution being praised about here?</a:t>
            </a:r>
            <a:endParaRPr sz="2000">
              <a:solidFill>
                <a:schemeClr val="lt1"/>
              </a:solidFill>
              <a:highlight>
                <a:schemeClr val="lt2"/>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41"/>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214" name="Google Shape;214;p41"/>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90250" y="526350"/>
            <a:ext cx="8329500" cy="4090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900">
                <a:solidFill>
                  <a:schemeClr val="lt1"/>
                </a:solidFill>
                <a:latin typeface="Arial"/>
                <a:ea typeface="Arial"/>
                <a:cs typeface="Arial"/>
                <a:sym typeface="Arial"/>
              </a:rPr>
              <a:t>In Longyearbyen, Norway, the burial of dead bodies has been prohibited since 1950 it was discovered that live strains of the 1918 Spanish flu virus could still be present in the bodies of those who succumbed to the flu. </a:t>
            </a:r>
            <a:br>
              <a:rPr lang="en" sz="1900">
                <a:solidFill>
                  <a:schemeClr val="lt1"/>
                </a:solidFill>
                <a:latin typeface="Arial"/>
                <a:ea typeface="Arial"/>
                <a:cs typeface="Arial"/>
                <a:sym typeface="Arial"/>
              </a:rPr>
            </a:br>
            <a:br>
              <a:rPr lang="en" sz="1900">
                <a:solidFill>
                  <a:schemeClr val="lt1"/>
                </a:solidFill>
                <a:latin typeface="Arial"/>
                <a:ea typeface="Arial"/>
                <a:cs typeface="Arial"/>
                <a:sym typeface="Arial"/>
              </a:rPr>
            </a:br>
            <a:r>
              <a:rPr lang="en" sz="1900">
                <a:solidFill>
                  <a:schemeClr val="lt1"/>
                </a:solidFill>
                <a:latin typeface="Arial"/>
                <a:ea typeface="Arial"/>
                <a:cs typeface="Arial"/>
                <a:sym typeface="Arial"/>
              </a:rPr>
              <a:t>Why was this decree passed?</a:t>
            </a:r>
            <a:endParaRPr sz="19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2"/>
          <p:cNvSpPr txBox="1"/>
          <p:nvPr>
            <p:ph type="title"/>
          </p:nvPr>
        </p:nvSpPr>
        <p:spPr>
          <a:xfrm>
            <a:off x="286325" y="447075"/>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Classification system for clouds</a:t>
            </a:r>
            <a:endParaRPr sz="3000"/>
          </a:p>
        </p:txBody>
      </p:sp>
      <p:pic>
        <p:nvPicPr>
          <p:cNvPr id="220" name="Google Shape;220;p42"/>
          <p:cNvPicPr preferRelativeResize="0"/>
          <p:nvPr/>
        </p:nvPicPr>
        <p:blipFill>
          <a:blip r:embed="rId3">
            <a:alphaModFix/>
          </a:blip>
          <a:stretch>
            <a:fillRect/>
          </a:stretch>
        </p:blipFill>
        <p:spPr>
          <a:xfrm>
            <a:off x="1308750" y="1295300"/>
            <a:ext cx="5662425" cy="2892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ph type="title"/>
          </p:nvPr>
        </p:nvSpPr>
        <p:spPr>
          <a:xfrm>
            <a:off x="490250" y="314400"/>
            <a:ext cx="8505600" cy="45021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3</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The album cover for Unknown pleasure by Joy Division was inspired by the first signal data from a _ _ _ _ _ _(6). Martin Hannett used looping technology for the album which involves </a:t>
            </a:r>
            <a:r>
              <a:rPr b="1" lang="en" sz="1600">
                <a:solidFill>
                  <a:schemeClr val="lt1"/>
                </a:solidFill>
                <a:latin typeface="Arial"/>
                <a:ea typeface="Arial"/>
                <a:cs typeface="Arial"/>
                <a:sym typeface="Arial"/>
              </a:rPr>
              <a:t>pulsating</a:t>
            </a:r>
            <a:r>
              <a:rPr lang="en" sz="1600">
                <a:solidFill>
                  <a:schemeClr val="lt1"/>
                </a:solidFill>
                <a:latin typeface="Arial"/>
                <a:ea typeface="Arial"/>
                <a:cs typeface="Arial"/>
                <a:sym typeface="Arial"/>
              </a:rPr>
              <a:t> short sections to create ostinato patterns. FITB.</a:t>
            </a:r>
            <a:endParaRPr sz="1600">
              <a:solidFill>
                <a:schemeClr val="lt1"/>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spcBef>
                <a:spcPts val="0"/>
              </a:spcBef>
              <a:spcAft>
                <a:spcPts val="0"/>
              </a:spcAft>
              <a:buNone/>
            </a:pPr>
            <a:r>
              <a:t/>
            </a:r>
            <a:endParaRPr sz="1600"/>
          </a:p>
        </p:txBody>
      </p:sp>
      <p:pic>
        <p:nvPicPr>
          <p:cNvPr id="226" name="Google Shape;226;p43"/>
          <p:cNvPicPr preferRelativeResize="0"/>
          <p:nvPr/>
        </p:nvPicPr>
        <p:blipFill>
          <a:blip r:embed="rId3">
            <a:alphaModFix/>
          </a:blip>
          <a:stretch>
            <a:fillRect/>
          </a:stretch>
        </p:blipFill>
        <p:spPr>
          <a:xfrm>
            <a:off x="1991150" y="1705600"/>
            <a:ext cx="4577600" cy="2985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44"/>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233" name="Google Shape;233;p44"/>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5"/>
          <p:cNvSpPr txBox="1"/>
          <p:nvPr>
            <p:ph type="title"/>
          </p:nvPr>
        </p:nvSpPr>
        <p:spPr>
          <a:xfrm>
            <a:off x="374375" y="296175"/>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Pulsar</a:t>
            </a:r>
            <a:endParaRPr sz="3900"/>
          </a:p>
          <a:p>
            <a:pPr indent="0" lvl="0" marL="0" rtl="0" algn="l">
              <a:spcBef>
                <a:spcPts val="0"/>
              </a:spcBef>
              <a:spcAft>
                <a:spcPts val="0"/>
              </a:spcAft>
              <a:buNone/>
            </a:pPr>
            <a:r>
              <a:rPr lang="en" sz="2800"/>
              <a:t>Jocelyn Bell’s Pulsar data.</a:t>
            </a:r>
            <a:endParaRPr sz="2800"/>
          </a:p>
        </p:txBody>
      </p:sp>
      <p:pic>
        <p:nvPicPr>
          <p:cNvPr id="239" name="Google Shape;239;p45"/>
          <p:cNvPicPr preferRelativeResize="0"/>
          <p:nvPr/>
        </p:nvPicPr>
        <p:blipFill>
          <a:blip r:embed="rId3">
            <a:alphaModFix/>
          </a:blip>
          <a:stretch>
            <a:fillRect/>
          </a:stretch>
        </p:blipFill>
        <p:spPr>
          <a:xfrm>
            <a:off x="718325" y="1818975"/>
            <a:ext cx="1921215" cy="3019721"/>
          </a:xfrm>
          <a:prstGeom prst="rect">
            <a:avLst/>
          </a:prstGeom>
          <a:noFill/>
          <a:ln>
            <a:noFill/>
          </a:ln>
        </p:spPr>
      </p:pic>
      <p:pic>
        <p:nvPicPr>
          <p:cNvPr id="240" name="Google Shape;240;p45"/>
          <p:cNvPicPr preferRelativeResize="0"/>
          <p:nvPr/>
        </p:nvPicPr>
        <p:blipFill>
          <a:blip r:embed="rId4">
            <a:alphaModFix/>
          </a:blip>
          <a:stretch>
            <a:fillRect/>
          </a:stretch>
        </p:blipFill>
        <p:spPr>
          <a:xfrm>
            <a:off x="3651175" y="1986975"/>
            <a:ext cx="4514700" cy="2411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txBox="1"/>
          <p:nvPr>
            <p:ph type="title"/>
          </p:nvPr>
        </p:nvSpPr>
        <p:spPr>
          <a:xfrm>
            <a:off x="677100" y="141700"/>
            <a:ext cx="7789800" cy="9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What is being referred to in this music video?</a:t>
            </a:r>
            <a:endParaRPr sz="2400"/>
          </a:p>
        </p:txBody>
      </p:sp>
      <p:pic>
        <p:nvPicPr>
          <p:cNvPr descr="Jean-Michel Jarre - Oxygene, Pt. 17 (Official Video)&#10;Jean-Michel Jarre “Welcome to the Other Side”: https://jmj.lnk.to/WTTOS&#10;Subscribe here: https://www.youtube.com/user/jeanmicheljarre?sub_confirmation=1&#10;&#10;More from Jean-Michel Jarre:&#10;All music videos: https://www.youtube.com/watch?v=xFGVI0_UiNs&amp;list=PLK01Sue00sHLumpHNSYHDLwzy7wMZRPof&#10;Jean-Michel Jarre with Hans Zimmer: https://youtu.be/IMjgHghGyT0&#10;Choose your music service to listen to Jean-Michel Jarre: https://jean-michel-jarre.lnk.to/JMJ&#10;&#10;Follow Jean-Michel Jarre:&#10;Website: https://jeanmicheljarre.com/ &#10;Facebook: https://www.facebook.com/jeanmicheljarre &#10;Twitter: https://twitter.com/jeanmicheljarre &#10;Instagram: https://www.instagram.com/jeanmicheljarre&#10;&#10;#JeanMichelJarre #Oxygene&#10;__________________________________________________________________________________" id="246" name="Google Shape;246;p46" title="Jean-Michel Jarre - Oxygene, Pt. 17 (Official Music Video)">
            <a:hlinkClick r:id="rId3"/>
          </p:cNvPr>
          <p:cNvPicPr preferRelativeResize="0"/>
          <p:nvPr/>
        </p:nvPicPr>
        <p:blipFill>
          <a:blip r:embed="rId4">
            <a:alphaModFix/>
          </a:blip>
          <a:stretch>
            <a:fillRect/>
          </a:stretch>
        </p:blipFill>
        <p:spPr>
          <a:xfrm>
            <a:off x="1823725" y="1571425"/>
            <a:ext cx="5496550" cy="309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7"/>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253" name="Google Shape;253;p47"/>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1453950" y="532700"/>
            <a:ext cx="6236100" cy="12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t>The ‘WOW’ signal</a:t>
            </a:r>
            <a:endParaRPr sz="5300"/>
          </a:p>
        </p:txBody>
      </p:sp>
      <p:pic>
        <p:nvPicPr>
          <p:cNvPr id="259" name="Google Shape;259;p48"/>
          <p:cNvPicPr preferRelativeResize="0"/>
          <p:nvPr/>
        </p:nvPicPr>
        <p:blipFill>
          <a:blip r:embed="rId3">
            <a:alphaModFix/>
          </a:blip>
          <a:stretch>
            <a:fillRect/>
          </a:stretch>
        </p:blipFill>
        <p:spPr>
          <a:xfrm>
            <a:off x="1898450" y="1869225"/>
            <a:ext cx="5347100" cy="3023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490250" y="314400"/>
            <a:ext cx="8329500" cy="430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Arial"/>
                <a:ea typeface="Arial"/>
                <a:cs typeface="Arial"/>
                <a:sym typeface="Arial"/>
              </a:rPr>
              <a:t>5</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800">
                <a:solidFill>
                  <a:schemeClr val="lt1"/>
                </a:solidFill>
                <a:latin typeface="Arial"/>
                <a:ea typeface="Arial"/>
                <a:cs typeface="Arial"/>
                <a:sym typeface="Arial"/>
              </a:rPr>
              <a:t>The 6eV mass particle was named “Upsilon” by a team at Fermilab led by Leon Lederman that discovered it in January 1976, however, the group discovered that this particle actually did not exist as the data was not convincing. The result would not have been published as per currently accepted standards. The “discovery” was panned as ____ to signify the false alarm. </a:t>
            </a:r>
            <a:endParaRPr sz="1800">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FITB and give the widely accepted standard in research that would have prevented this result from being published.</a:t>
            </a:r>
            <a:endParaRPr sz="1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0"/>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50"/>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271" name="Google Shape;271;p50"/>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512700" y="1810350"/>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Oops-Leon</a:t>
            </a:r>
            <a:endParaRPr sz="4000"/>
          </a:p>
          <a:p>
            <a:pPr indent="0" lvl="0" marL="0" rtl="0" algn="l">
              <a:spcBef>
                <a:spcPts val="0"/>
              </a:spcBef>
              <a:spcAft>
                <a:spcPts val="0"/>
              </a:spcAft>
              <a:buNone/>
            </a:pPr>
            <a:r>
              <a:rPr lang="en" sz="4000"/>
              <a:t>6σ rule</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264100"/>
            <a:ext cx="8143500" cy="45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202122"/>
                </a:solidFill>
                <a:latin typeface="Arial"/>
                <a:ea typeface="Arial"/>
                <a:cs typeface="Arial"/>
                <a:sym typeface="Arial"/>
              </a:rPr>
              <a:t>2*</a:t>
            </a:r>
            <a:endParaRPr sz="16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rgbClr val="2021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600">
                <a:solidFill>
                  <a:srgbClr val="202122"/>
                </a:solidFill>
                <a:latin typeface="Arial"/>
                <a:ea typeface="Arial"/>
                <a:cs typeface="Arial"/>
                <a:sym typeface="Arial"/>
              </a:rPr>
              <a:t>The world’s longest continuously running experiment was started in 1927 by Professor Thomas Parnell of the University of Queensland in Brisbane, Australia, to break the misconception related to glass-like substances. </a:t>
            </a:r>
            <a:br>
              <a:rPr lang="en" sz="1600">
                <a:solidFill>
                  <a:srgbClr val="202122"/>
                </a:solidFill>
                <a:latin typeface="Arial"/>
                <a:ea typeface="Arial"/>
                <a:cs typeface="Arial"/>
                <a:sym typeface="Arial"/>
              </a:rPr>
            </a:br>
            <a:r>
              <a:rPr lang="en" sz="1600">
                <a:solidFill>
                  <a:srgbClr val="202122"/>
                </a:solidFill>
                <a:latin typeface="Arial"/>
                <a:ea typeface="Arial"/>
                <a:cs typeface="Arial"/>
                <a:sym typeface="Arial"/>
              </a:rPr>
              <a:t>This misconception arose due to the way </a:t>
            </a:r>
            <a:r>
              <a:rPr lang="en" sz="1600">
                <a:solidFill>
                  <a:srgbClr val="202122"/>
                </a:solidFill>
                <a:latin typeface="Arial"/>
                <a:ea typeface="Arial"/>
                <a:cs typeface="Arial"/>
                <a:sym typeface="Arial"/>
              </a:rPr>
              <a:t>window panes</a:t>
            </a:r>
            <a:r>
              <a:rPr lang="en" sz="1600">
                <a:solidFill>
                  <a:srgbClr val="202122"/>
                </a:solidFill>
                <a:latin typeface="Arial"/>
                <a:ea typeface="Arial"/>
                <a:cs typeface="Arial"/>
                <a:sym typeface="Arial"/>
              </a:rPr>
              <a:t> were installed in old Churches and cathedrals.</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The experiment repeats itself roughly once every decade, and has since been housed in a glass jar with a live stream.</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The substance has traditionally been used for waterproofing ships, and gives rise to the phrase_ _ _ _ _  - _  _ _ _ _, which links the substance to its most apparent characteristic.</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 sz="1600">
                <a:solidFill>
                  <a:srgbClr val="202122"/>
                </a:solidFill>
                <a:latin typeface="Arial"/>
                <a:ea typeface="Arial"/>
                <a:cs typeface="Arial"/>
                <a:sym typeface="Arial"/>
              </a:rPr>
              <a:t>What is the substance, and what is the setup of the experiment?</a:t>
            </a:r>
            <a:endParaRPr sz="1600">
              <a:solidFill>
                <a:srgbClr val="20212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2"/>
          <p:cNvSpPr txBox="1"/>
          <p:nvPr>
            <p:ph type="title"/>
          </p:nvPr>
        </p:nvSpPr>
        <p:spPr>
          <a:xfrm>
            <a:off x="490250" y="526350"/>
            <a:ext cx="5604000" cy="4090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6</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900">
                <a:solidFill>
                  <a:schemeClr val="lt1"/>
                </a:solidFill>
                <a:latin typeface="Arial"/>
                <a:ea typeface="Arial"/>
                <a:cs typeface="Arial"/>
                <a:sym typeface="Arial"/>
              </a:rPr>
              <a:t>The ______ owes its existence to the Nuclear Disarmament Campaign. The _____ was designed by Gerald Holtom for the British Campaign for Nuclear Disarmament in 1958. He used the semaphore signals for ‘N’ and ‘D’ standing for Nuclear Disarmament for the design.</a:t>
            </a:r>
            <a:endParaRPr sz="1900">
              <a:solidFill>
                <a:schemeClr val="lt1"/>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sz="19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900">
                <a:solidFill>
                  <a:schemeClr val="lt1"/>
                </a:solidFill>
                <a:latin typeface="Arial"/>
                <a:ea typeface="Arial"/>
                <a:cs typeface="Arial"/>
                <a:sym typeface="Arial"/>
              </a:rPr>
              <a:t>FITB.</a:t>
            </a:r>
            <a:endParaRPr sz="1900">
              <a:solidFill>
                <a:schemeClr val="lt1"/>
              </a:solidFill>
              <a:latin typeface="Arial"/>
              <a:ea typeface="Arial"/>
              <a:cs typeface="Arial"/>
              <a:sym typeface="Arial"/>
            </a:endParaRPr>
          </a:p>
        </p:txBody>
      </p:sp>
      <p:pic>
        <p:nvPicPr>
          <p:cNvPr id="282" name="Google Shape;282;p52"/>
          <p:cNvPicPr preferRelativeResize="0"/>
          <p:nvPr/>
        </p:nvPicPr>
        <p:blipFill>
          <a:blip r:embed="rId3">
            <a:alphaModFix/>
          </a:blip>
          <a:stretch>
            <a:fillRect/>
          </a:stretch>
        </p:blipFill>
        <p:spPr>
          <a:xfrm>
            <a:off x="2524225" y="2667575"/>
            <a:ext cx="2744951" cy="2286467"/>
          </a:xfrm>
          <a:prstGeom prst="rect">
            <a:avLst/>
          </a:prstGeom>
          <a:noFill/>
          <a:ln>
            <a:noFill/>
          </a:ln>
        </p:spPr>
      </p:pic>
      <p:pic>
        <p:nvPicPr>
          <p:cNvPr id="283" name="Google Shape;283;p52"/>
          <p:cNvPicPr preferRelativeResize="0"/>
          <p:nvPr/>
        </p:nvPicPr>
        <p:blipFill>
          <a:blip r:embed="rId4">
            <a:alphaModFix/>
          </a:blip>
          <a:stretch>
            <a:fillRect/>
          </a:stretch>
        </p:blipFill>
        <p:spPr>
          <a:xfrm>
            <a:off x="5957425" y="2667263"/>
            <a:ext cx="2744953" cy="22870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53"/>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290" name="Google Shape;290;p53"/>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4"/>
          <p:cNvSpPr txBox="1"/>
          <p:nvPr>
            <p:ph type="title"/>
          </p:nvPr>
        </p:nvSpPr>
        <p:spPr>
          <a:xfrm>
            <a:off x="261175" y="3339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Peace sign</a:t>
            </a:r>
            <a:endParaRPr/>
          </a:p>
        </p:txBody>
      </p:sp>
      <p:pic>
        <p:nvPicPr>
          <p:cNvPr id="296" name="Google Shape;296;p54"/>
          <p:cNvPicPr preferRelativeResize="0"/>
          <p:nvPr/>
        </p:nvPicPr>
        <p:blipFill>
          <a:blip r:embed="rId3">
            <a:alphaModFix/>
          </a:blip>
          <a:stretch>
            <a:fillRect/>
          </a:stretch>
        </p:blipFill>
        <p:spPr>
          <a:xfrm>
            <a:off x="4657350" y="943175"/>
            <a:ext cx="3722424" cy="3722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5"/>
          <p:cNvSpPr txBox="1"/>
          <p:nvPr>
            <p:ph type="title"/>
          </p:nvPr>
        </p:nvSpPr>
        <p:spPr>
          <a:xfrm>
            <a:off x="490250" y="526350"/>
            <a:ext cx="8392500" cy="40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Arial"/>
                <a:ea typeface="Arial"/>
                <a:cs typeface="Arial"/>
                <a:sym typeface="Arial"/>
              </a:rPr>
              <a:t>7</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600">
                <a:solidFill>
                  <a:schemeClr val="lt1"/>
                </a:solidFill>
                <a:latin typeface="Arial"/>
                <a:ea typeface="Arial"/>
                <a:cs typeface="Arial"/>
                <a:sym typeface="Arial"/>
              </a:rPr>
              <a:t>In 1975, Jack Hetherington wanted to publish some of his research results in the scientific journal Physical Review Letters. A colleague pointed out that Hetherington had used the first person plural in his text, and that the journal would reject this form on submissions with a sole author. Instead of re-typing the article, he turned to Chester, a close companion, to be the co-author.</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600">
                <a:solidFill>
                  <a:schemeClr val="lt1"/>
                </a:solidFill>
                <a:latin typeface="Arial"/>
                <a:ea typeface="Arial"/>
                <a:cs typeface="Arial"/>
                <a:sym typeface="Arial"/>
              </a:rPr>
              <a:t>Since Chester only went by his first name, Jack decided to include Chester’s formal designation as well and is thus stated as </a:t>
            </a:r>
            <a:r>
              <a:rPr b="1" lang="en" sz="1600">
                <a:solidFill>
                  <a:schemeClr val="lt1"/>
                </a:solidFill>
                <a:latin typeface="Arial"/>
                <a:ea typeface="Arial"/>
                <a:cs typeface="Arial"/>
                <a:sym typeface="Arial"/>
              </a:rPr>
              <a:t>F.D.</a:t>
            </a:r>
            <a:r>
              <a:rPr lang="en" sz="1600">
                <a:solidFill>
                  <a:schemeClr val="lt1"/>
                </a:solidFill>
                <a:latin typeface="Arial"/>
                <a:ea typeface="Arial"/>
                <a:cs typeface="Arial"/>
                <a:sym typeface="Arial"/>
              </a:rPr>
              <a:t>C. Willard.</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Chester’s collaboration shot the paper into fame, and in 2014 the APS stated that all papers published by Chester-like researchers would be made open source. What makes Chester so special?</a:t>
            </a:r>
            <a:endParaRPr sz="16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56"/>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308" name="Google Shape;308;p56"/>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ph type="title"/>
          </p:nvPr>
        </p:nvSpPr>
        <p:spPr>
          <a:xfrm>
            <a:off x="490250" y="526350"/>
            <a:ext cx="8254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57"/>
          <p:cNvPicPr preferRelativeResize="0"/>
          <p:nvPr/>
        </p:nvPicPr>
        <p:blipFill>
          <a:blip r:embed="rId3">
            <a:alphaModFix/>
          </a:blip>
          <a:stretch>
            <a:fillRect/>
          </a:stretch>
        </p:blipFill>
        <p:spPr>
          <a:xfrm>
            <a:off x="431775" y="436350"/>
            <a:ext cx="7482601" cy="4090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8"/>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Chester is a cat.</a:t>
            </a:r>
            <a:endParaRPr sz="4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9"/>
          <p:cNvSpPr txBox="1"/>
          <p:nvPr>
            <p:ph type="title"/>
          </p:nvPr>
        </p:nvSpPr>
        <p:spPr>
          <a:xfrm>
            <a:off x="490250" y="526350"/>
            <a:ext cx="8417700" cy="40908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8</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latin typeface="Arial"/>
                <a:ea typeface="Arial"/>
                <a:cs typeface="Arial"/>
                <a:sym typeface="Arial"/>
              </a:rPr>
              <a:t>Around July 1945, Kodak received numerous complaints from its customers about the appearance of dark spots on unopened X-ray films that damaged the product. This was strange because Kodak had taken necessary steps to prevent its X-ray films from getting exposed to radiation (primarily alpha-particles) from a substance in common use in the US during the second World War. </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latin typeface="Arial"/>
                <a:ea typeface="Arial"/>
                <a:cs typeface="Arial"/>
                <a:sym typeface="Arial"/>
              </a:rPr>
              <a:t>Why did Kodak have to take measures for radiation protection in the first place? Give the substance being talked about here.</a:t>
            </a:r>
            <a:endParaRPr sz="58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60"/>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331" name="Google Shape;331;p60"/>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1"/>
          <p:cNvSpPr txBox="1"/>
          <p:nvPr>
            <p:ph type="title"/>
          </p:nvPr>
        </p:nvSpPr>
        <p:spPr>
          <a:xfrm>
            <a:off x="386950" y="2584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Radium Paint</a:t>
            </a:r>
            <a:endParaRPr sz="4000"/>
          </a:p>
        </p:txBody>
      </p:sp>
      <p:pic>
        <p:nvPicPr>
          <p:cNvPr id="337" name="Google Shape;337;p61"/>
          <p:cNvPicPr preferRelativeResize="0"/>
          <p:nvPr/>
        </p:nvPicPr>
        <p:blipFill>
          <a:blip r:embed="rId3">
            <a:alphaModFix/>
          </a:blip>
          <a:stretch>
            <a:fillRect/>
          </a:stretch>
        </p:blipFill>
        <p:spPr>
          <a:xfrm>
            <a:off x="500475" y="1781250"/>
            <a:ext cx="3238500" cy="3238500"/>
          </a:xfrm>
          <a:prstGeom prst="rect">
            <a:avLst/>
          </a:prstGeom>
          <a:noFill/>
          <a:ln>
            <a:noFill/>
          </a:ln>
        </p:spPr>
      </p:pic>
      <p:pic>
        <p:nvPicPr>
          <p:cNvPr id="338" name="Google Shape;338;p61"/>
          <p:cNvPicPr preferRelativeResize="0"/>
          <p:nvPr/>
        </p:nvPicPr>
        <p:blipFill>
          <a:blip r:embed="rId4">
            <a:alphaModFix/>
          </a:blip>
          <a:stretch>
            <a:fillRect/>
          </a:stretch>
        </p:blipFill>
        <p:spPr>
          <a:xfrm>
            <a:off x="4572000" y="1882313"/>
            <a:ext cx="4045526" cy="3036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490250" y="276675"/>
            <a:ext cx="8203800" cy="47787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3</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“If none of the works under consideration is found to be of the importance indicated in the first paragraph, the prize money shall be reserved until the following year. If, even then, the prize cannot be awarded, the amount shall be added to the Foundation’s restricted funds.” </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This is the official statement in the statutes of the Nobel Foundation stating when a prize would not be awarded.</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600">
                <a:solidFill>
                  <a:schemeClr val="lt1"/>
                </a:solidFill>
                <a:latin typeface="Arial"/>
                <a:ea typeface="Arial"/>
                <a:cs typeface="Arial"/>
                <a:sym typeface="Arial"/>
              </a:rPr>
              <a:t>Following lists the years when the Nobel Prize was not awarded in academic </a:t>
            </a:r>
            <a:endParaRPr sz="16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disciplines</a:t>
            </a:r>
            <a:endParaRPr sz="1600">
              <a:solidFill>
                <a:schemeClr val="lt1"/>
              </a:solidFill>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Physics: 1916, 1931, 1934, 1940, 1941, 1942</a:t>
            </a:r>
            <a:endParaRPr sz="1600">
              <a:solidFill>
                <a:schemeClr val="lt1"/>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Chemistry: 1916, 1917, 1919, 1924, 1933, 1940, 1941, 1942</a:t>
            </a:r>
            <a:endParaRPr sz="1600">
              <a:solidFill>
                <a:schemeClr val="lt1"/>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Physiology or medicine: 1915, 1916, 1917, 1918, 1921, 1925, 1940, 1941, 1942</a:t>
            </a:r>
            <a:endParaRPr sz="1600">
              <a:solidFill>
                <a:schemeClr val="lt1"/>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Literature:  1914, 1918, 1935, 1940, 1941, 1942, 1943</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Economics Prize is the only prize that has been awarded on every single occasion.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What could be the reason for this exception?</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2"/>
          <p:cNvSpPr txBox="1"/>
          <p:nvPr>
            <p:ph type="title"/>
          </p:nvPr>
        </p:nvSpPr>
        <p:spPr>
          <a:xfrm>
            <a:off x="490250" y="526350"/>
            <a:ext cx="8417700" cy="4090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 sz="2000">
                <a:solidFill>
                  <a:schemeClr val="lt1"/>
                </a:solidFill>
                <a:latin typeface="Arial"/>
                <a:ea typeface="Arial"/>
                <a:cs typeface="Arial"/>
                <a:sym typeface="Arial"/>
              </a:rPr>
              <a:t>9</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2000">
                <a:solidFill>
                  <a:schemeClr val="lt1"/>
                </a:solidFill>
                <a:latin typeface="Arial"/>
                <a:ea typeface="Arial"/>
                <a:cs typeface="Arial"/>
                <a:sym typeface="Arial"/>
              </a:rPr>
              <a:t>The Mars Climate Orbiter was launched by NASA on December 1998, but they soon lost contact with the probe in September 1999. An investigation revealed the cause of failure to be a conversion error in a sensor provided by the US aerospace company Lockheed Martin. </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2000">
                <a:solidFill>
                  <a:schemeClr val="lt1"/>
                </a:solidFill>
                <a:latin typeface="Arial"/>
                <a:ea typeface="Arial"/>
                <a:cs typeface="Arial"/>
                <a:sym typeface="Arial"/>
              </a:rPr>
              <a:t>What was the error? </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3"/>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63"/>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350" name="Google Shape;350;p63"/>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4"/>
          <p:cNvSpPr txBox="1"/>
          <p:nvPr>
            <p:ph type="title"/>
          </p:nvPr>
        </p:nvSpPr>
        <p:spPr>
          <a:xfrm>
            <a:off x="512700" y="0"/>
            <a:ext cx="8118600" cy="417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The software that calculated the total impulse produced by thruster firings produced results in pound-force seconds, instead of Newton-force seconds</a:t>
            </a:r>
            <a:endParaRPr sz="3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5"/>
          <p:cNvSpPr txBox="1"/>
          <p:nvPr>
            <p:ph type="title"/>
          </p:nvPr>
        </p:nvSpPr>
        <p:spPr>
          <a:xfrm>
            <a:off x="227750" y="263100"/>
            <a:ext cx="4045200" cy="10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Oswald"/>
                <a:ea typeface="Oswald"/>
                <a:cs typeface="Oswald"/>
                <a:sym typeface="Oswald"/>
              </a:rPr>
              <a:t>ROUND 2</a:t>
            </a:r>
            <a:endParaRPr sz="3900">
              <a:latin typeface="Oswald"/>
              <a:ea typeface="Oswald"/>
              <a:cs typeface="Oswald"/>
              <a:sym typeface="Oswald"/>
            </a:endParaRPr>
          </a:p>
          <a:p>
            <a:pPr indent="0" lvl="0" marL="0" rtl="0" algn="ctr">
              <a:spcBef>
                <a:spcPts val="0"/>
              </a:spcBef>
              <a:spcAft>
                <a:spcPts val="0"/>
              </a:spcAft>
              <a:buNone/>
            </a:pPr>
            <a:r>
              <a:rPr lang="en" sz="3900">
                <a:latin typeface="Oswald"/>
                <a:ea typeface="Oswald"/>
                <a:cs typeface="Oswald"/>
                <a:sym typeface="Oswald"/>
              </a:rPr>
              <a:t>BOOSTER CONNECT</a:t>
            </a:r>
            <a:endParaRPr sz="3900">
              <a:latin typeface="Oswald"/>
              <a:ea typeface="Oswald"/>
              <a:cs typeface="Oswald"/>
              <a:sym typeface="Oswald"/>
            </a:endParaRPr>
          </a:p>
        </p:txBody>
      </p:sp>
      <p:sp>
        <p:nvSpPr>
          <p:cNvPr id="361" name="Google Shape;361;p65"/>
          <p:cNvSpPr txBox="1"/>
          <p:nvPr>
            <p:ph idx="2" type="body"/>
          </p:nvPr>
        </p:nvSpPr>
        <p:spPr>
          <a:xfrm>
            <a:off x="227750" y="1131825"/>
            <a:ext cx="3837000" cy="24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a:p>
            <a:pPr indent="0" lvl="0" marL="0" rtl="0" algn="l">
              <a:spcBef>
                <a:spcPts val="1600"/>
              </a:spcBef>
              <a:spcAft>
                <a:spcPts val="0"/>
              </a:spcAft>
              <a:buNone/>
            </a:pPr>
            <a:r>
              <a:rPr lang="en">
                <a:solidFill>
                  <a:schemeClr val="dk1"/>
                </a:solidFill>
              </a:rPr>
              <a:t>● Pounce Only(+10/-5) -               Pounce should have the full answer. No part pouncing, unless otherwise specified.                                        10 points for correct answer.          </a:t>
            </a:r>
            <a:endParaRPr>
              <a:solidFill>
                <a:schemeClr val="accent3"/>
              </a:solidFill>
            </a:endParaRPr>
          </a:p>
          <a:p>
            <a:pPr indent="0" lvl="0" marL="0" rtl="0" algn="l">
              <a:spcBef>
                <a:spcPts val="1600"/>
              </a:spcBef>
              <a:spcAft>
                <a:spcPts val="1600"/>
              </a:spcAft>
              <a:buNone/>
            </a:pPr>
            <a:r>
              <a:t/>
            </a:r>
            <a:endParaRPr>
              <a:solidFill>
                <a:schemeClr val="accent3"/>
              </a:solidFill>
            </a:endParaRPr>
          </a:p>
        </p:txBody>
      </p:sp>
      <p:sp>
        <p:nvSpPr>
          <p:cNvPr id="362" name="Google Shape;362;p65"/>
          <p:cNvSpPr txBox="1"/>
          <p:nvPr/>
        </p:nvSpPr>
        <p:spPr>
          <a:xfrm>
            <a:off x="4689300" y="2061650"/>
            <a:ext cx="4454700" cy="29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FF0000"/>
                </a:solidFill>
                <a:latin typeface="Old Standard TT"/>
                <a:ea typeface="Old Standard TT"/>
                <a:cs typeface="Old Standard TT"/>
                <a:sym typeface="Old Standard TT"/>
              </a:rPr>
              <a:t>● All the answers contribute as clues for the last question.</a:t>
            </a:r>
            <a:endParaRPr sz="1800">
              <a:solidFill>
                <a:srgbClr val="FF0000"/>
              </a:solidFill>
              <a:latin typeface="Old Standard TT"/>
              <a:ea typeface="Old Standard TT"/>
              <a:cs typeface="Old Standard TT"/>
              <a:sym typeface="Old Standard TT"/>
            </a:endParaRPr>
          </a:p>
          <a:p>
            <a:pPr indent="0" lvl="0" marL="0" rtl="0" algn="l">
              <a:lnSpc>
                <a:spcPct val="115000"/>
              </a:lnSpc>
              <a:spcBef>
                <a:spcPts val="1600"/>
              </a:spcBef>
              <a:spcAft>
                <a:spcPts val="0"/>
              </a:spcAft>
              <a:buClr>
                <a:schemeClr val="dk1"/>
              </a:buClr>
              <a:buSzPts val="1100"/>
              <a:buFont typeface="Arial"/>
              <a:buNone/>
            </a:pPr>
            <a:r>
              <a:rPr lang="en" sz="1800">
                <a:solidFill>
                  <a:srgbClr val="FF0000"/>
                </a:solidFill>
                <a:latin typeface="Old Standard TT"/>
                <a:ea typeface="Old Standard TT"/>
                <a:cs typeface="Old Standard TT"/>
                <a:sym typeface="Old Standard TT"/>
              </a:rPr>
              <a:t>Bonus points will be awarded at the end of the round as follows:-</a:t>
            </a:r>
            <a:endParaRPr sz="1800">
              <a:solidFill>
                <a:srgbClr val="FF0000"/>
              </a:solidFill>
              <a:latin typeface="Old Standard TT"/>
              <a:ea typeface="Old Standard TT"/>
              <a:cs typeface="Old Standard TT"/>
              <a:sym typeface="Old Standard TT"/>
            </a:endParaRPr>
          </a:p>
          <a:p>
            <a:pPr indent="0" lvl="0" marL="0" rtl="0" algn="l">
              <a:lnSpc>
                <a:spcPct val="115000"/>
              </a:lnSpc>
              <a:spcBef>
                <a:spcPts val="1600"/>
              </a:spcBef>
              <a:spcAft>
                <a:spcPts val="0"/>
              </a:spcAft>
              <a:buClr>
                <a:schemeClr val="dk1"/>
              </a:buClr>
              <a:buSzPts val="1100"/>
              <a:buFont typeface="Arial"/>
              <a:buNone/>
            </a:pPr>
            <a:r>
              <a:rPr lang="en" sz="1800">
                <a:solidFill>
                  <a:srgbClr val="FF0000"/>
                </a:solidFill>
                <a:latin typeface="Old Standard TT"/>
                <a:ea typeface="Old Standard TT"/>
                <a:cs typeface="Old Standard TT"/>
                <a:sym typeface="Old Standard TT"/>
              </a:rPr>
              <a:t>No. of Questions answered(excluding the last question)x10</a:t>
            </a:r>
            <a:endParaRPr sz="1800">
              <a:solidFill>
                <a:srgbClr val="FF0000"/>
              </a:solidFill>
              <a:latin typeface="Old Standard TT"/>
              <a:ea typeface="Old Standard TT"/>
              <a:cs typeface="Old Standard TT"/>
              <a:sym typeface="Old Standard TT"/>
            </a:endParaRPr>
          </a:p>
          <a:p>
            <a:pPr indent="0" lvl="0" marL="0" rtl="0" algn="l">
              <a:lnSpc>
                <a:spcPct val="115000"/>
              </a:lnSpc>
              <a:spcBef>
                <a:spcPts val="1600"/>
              </a:spcBef>
              <a:spcAft>
                <a:spcPts val="1600"/>
              </a:spcAft>
              <a:buClr>
                <a:schemeClr val="dk1"/>
              </a:buClr>
              <a:buSzPts val="1100"/>
              <a:buFont typeface="Arial"/>
              <a:buNone/>
            </a:pPr>
            <a:r>
              <a:t/>
            </a:r>
            <a:endParaRPr sz="1800">
              <a:solidFill>
                <a:srgbClr val="FF0000"/>
              </a:solidFill>
              <a:latin typeface="Old Standard TT"/>
              <a:ea typeface="Old Standard TT"/>
              <a:cs typeface="Old Standard TT"/>
              <a:sym typeface="Old Standard TT"/>
            </a:endParaRPr>
          </a:p>
        </p:txBody>
      </p:sp>
      <p:sp>
        <p:nvSpPr>
          <p:cNvPr id="363" name="Google Shape;363;p65"/>
          <p:cNvSpPr txBox="1"/>
          <p:nvPr/>
        </p:nvSpPr>
        <p:spPr>
          <a:xfrm>
            <a:off x="125000" y="4061975"/>
            <a:ext cx="4250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latin typeface="Old Standard TT"/>
                <a:ea typeface="Old Standard TT"/>
                <a:cs typeface="Old Standard TT"/>
                <a:sym typeface="Old Standard TT"/>
              </a:rPr>
              <a:t>*Bonus will only be awarded if the last question is answered correctly.</a:t>
            </a:r>
            <a:endParaRPr sz="1800">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6"/>
          <p:cNvSpPr txBox="1"/>
          <p:nvPr>
            <p:ph idx="1" type="body"/>
          </p:nvPr>
        </p:nvSpPr>
        <p:spPr>
          <a:xfrm>
            <a:off x="311700" y="301825"/>
            <a:ext cx="8281800" cy="453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02122"/>
                </a:solidFill>
                <a:highlight>
                  <a:srgbClr val="FFFFFF"/>
                </a:highlight>
                <a:latin typeface="Arial"/>
                <a:ea typeface="Arial"/>
                <a:cs typeface="Arial"/>
                <a:sym typeface="Arial"/>
              </a:rPr>
              <a:t>10</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rgbClr val="202122"/>
                </a:solidFill>
                <a:highlight>
                  <a:srgbClr val="FFFFFF"/>
                </a:highlight>
                <a:latin typeface="Arial"/>
                <a:ea typeface="Arial"/>
                <a:cs typeface="Arial"/>
                <a:sym typeface="Arial"/>
              </a:rPr>
              <a:t>Two-thirds of the 2020 Nobel Prize in Physics was awarded jointly to Andrea GHez and Reinhard Genzel, </a:t>
            </a:r>
            <a:endParaRPr sz="1600">
              <a:solidFill>
                <a:srgbClr val="202122"/>
              </a:solidFill>
              <a:highlight>
                <a:srgbClr val="FFFFFF"/>
              </a:highlight>
              <a:latin typeface="Arial"/>
              <a:ea typeface="Arial"/>
              <a:cs typeface="Arial"/>
              <a:sym typeface="Arial"/>
            </a:endParaRPr>
          </a:p>
          <a:p>
            <a:pPr indent="457200" lvl="0" marL="0" rtl="0" algn="l">
              <a:lnSpc>
                <a:spcPct val="115000"/>
              </a:lnSpc>
              <a:spcBef>
                <a:spcPts val="0"/>
              </a:spcBef>
              <a:spcAft>
                <a:spcPts val="0"/>
              </a:spcAft>
              <a:buClr>
                <a:schemeClr val="dk1"/>
              </a:buClr>
              <a:buSzPts val="1100"/>
              <a:buFont typeface="Arial"/>
              <a:buNone/>
            </a:pPr>
            <a:r>
              <a:rPr i="1" lang="en" sz="1600">
                <a:solidFill>
                  <a:srgbClr val="2E2A25"/>
                </a:solidFill>
                <a:highlight>
                  <a:srgbClr val="FFFFFF"/>
                </a:highlight>
                <a:latin typeface="Arial"/>
                <a:ea typeface="Arial"/>
                <a:cs typeface="Arial"/>
                <a:sym typeface="Arial"/>
              </a:rPr>
              <a:t>“for the discovery of a supermassive compact object at the center of our galaxy”.</a:t>
            </a:r>
            <a:endParaRPr i="1" sz="1600">
              <a:solidFill>
                <a:srgbClr val="2E2A25"/>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i="1" lang="en" sz="1600">
                <a:solidFill>
                  <a:srgbClr val="2E2A25"/>
                </a:solidFill>
                <a:highlight>
                  <a:srgbClr val="FFFFFF"/>
                </a:highlight>
                <a:latin typeface="Arial"/>
                <a:ea typeface="Arial"/>
                <a:cs typeface="Arial"/>
                <a:sym typeface="Arial"/>
              </a:rPr>
              <a:t> </a:t>
            </a:r>
            <a:endParaRPr i="1" sz="1600">
              <a:solidFill>
                <a:srgbClr val="2E2A25"/>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Both of their works include working with X which is famously known for producing a first-of-its-kind image in 2019. On 12 May 2022, an image of Sagittarius A* was released making it only the second such image ever produced.</a:t>
            </a:r>
            <a:endParaRPr sz="1600">
              <a:solidFill>
                <a:srgbClr val="2E2A25"/>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600">
              <a:solidFill>
                <a:srgbClr val="2E2A25"/>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ID X.</a:t>
            </a:r>
            <a:endParaRPr sz="1600">
              <a:solidFill>
                <a:srgbClr val="2E2A25"/>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7"/>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67"/>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375" name="Google Shape;375;p67"/>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8"/>
          <p:cNvSpPr txBox="1"/>
          <p:nvPr>
            <p:ph type="title"/>
          </p:nvPr>
        </p:nvSpPr>
        <p:spPr>
          <a:xfrm>
            <a:off x="399525" y="359050"/>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Event Horizon Telescope(EHT)</a:t>
            </a:r>
            <a:endParaRPr sz="4000"/>
          </a:p>
        </p:txBody>
      </p:sp>
      <p:pic>
        <p:nvPicPr>
          <p:cNvPr id="381" name="Google Shape;381;p68"/>
          <p:cNvPicPr preferRelativeResize="0"/>
          <p:nvPr/>
        </p:nvPicPr>
        <p:blipFill>
          <a:blip r:embed="rId3">
            <a:alphaModFix/>
          </a:blip>
          <a:stretch>
            <a:fillRect/>
          </a:stretch>
        </p:blipFill>
        <p:spPr>
          <a:xfrm>
            <a:off x="2909200" y="1279700"/>
            <a:ext cx="3018201" cy="315955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9"/>
          <p:cNvSpPr txBox="1"/>
          <p:nvPr>
            <p:ph idx="1" type="body"/>
          </p:nvPr>
        </p:nvSpPr>
        <p:spPr>
          <a:xfrm>
            <a:off x="286550" y="339550"/>
            <a:ext cx="8420100" cy="450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Arial"/>
                <a:ea typeface="Arial"/>
                <a:cs typeface="Arial"/>
                <a:sym typeface="Arial"/>
              </a:rPr>
              <a:t>11</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latin typeface="Arial"/>
                <a:ea typeface="Arial"/>
                <a:cs typeface="Arial"/>
                <a:sym typeface="Arial"/>
              </a:rPr>
              <a:t>Ultraviolet(UV) radiation is further divided into UVA, UVB, and UVC based on their wavelengths. UVB having just the right energy, is the primary cause of skin cancer in humans.</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rgbClr val="202122"/>
                </a:solidFill>
                <a:highlight>
                  <a:srgbClr val="FFFFFF"/>
                </a:highlight>
                <a:latin typeface="Arial"/>
                <a:ea typeface="Arial"/>
                <a:cs typeface="Arial"/>
                <a:sym typeface="Arial"/>
              </a:rPr>
              <a:t>The Dobson spectrometer operates by measuring the relative intensity of the UVB radiation that reaches the Earth and comparing it to that of UVA radiation at ground level.</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rgbClr val="202122"/>
                </a:solidFill>
                <a:highlight>
                  <a:srgbClr val="FFFFFF"/>
                </a:highlight>
                <a:latin typeface="Arial"/>
                <a:ea typeface="Arial"/>
                <a:cs typeface="Arial"/>
                <a:sym typeface="Arial"/>
              </a:rPr>
              <a:t>The Dobson spectrometer is thus used for the indirect measurement of _ _ _ _ _(5) in the atmosphere.</a:t>
            </a:r>
            <a:endParaRPr sz="1600">
              <a:solidFill>
                <a:srgbClr val="202122"/>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6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solidFill>
                  <a:srgbClr val="202122"/>
                </a:solidFill>
                <a:highlight>
                  <a:srgbClr val="FFFFFF"/>
                </a:highlight>
                <a:latin typeface="Arial"/>
                <a:ea typeface="Arial"/>
                <a:cs typeface="Arial"/>
                <a:sym typeface="Arial"/>
              </a:rPr>
              <a:t>FITB</a:t>
            </a:r>
            <a:endParaRPr sz="1600">
              <a:solidFill>
                <a:srgbClr val="202122"/>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0"/>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70"/>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393" name="Google Shape;393;p70"/>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1"/>
          <p:cNvSpPr txBox="1"/>
          <p:nvPr>
            <p:ph type="title"/>
          </p:nvPr>
        </p:nvSpPr>
        <p:spPr>
          <a:xfrm>
            <a:off x="298925" y="39677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Ozone</a:t>
            </a:r>
            <a:endParaRPr sz="4000"/>
          </a:p>
        </p:txBody>
      </p:sp>
      <p:pic>
        <p:nvPicPr>
          <p:cNvPr id="399" name="Google Shape;399;p71"/>
          <p:cNvPicPr preferRelativeResize="0"/>
          <p:nvPr/>
        </p:nvPicPr>
        <p:blipFill>
          <a:blip r:embed="rId3">
            <a:alphaModFix/>
          </a:blip>
          <a:stretch>
            <a:fillRect/>
          </a:stretch>
        </p:blipFill>
        <p:spPr>
          <a:xfrm>
            <a:off x="391300" y="1974399"/>
            <a:ext cx="4378681" cy="25765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1572600" y="267050"/>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4</a:t>
            </a:r>
            <a:endParaRPr sz="2300"/>
          </a:p>
          <a:p>
            <a:pPr indent="0" lvl="0" marL="0" rtl="0" algn="ctr">
              <a:spcBef>
                <a:spcPts val="0"/>
              </a:spcBef>
              <a:spcAft>
                <a:spcPts val="0"/>
              </a:spcAft>
              <a:buNone/>
            </a:pPr>
            <a:r>
              <a:rPr lang="en" sz="2300"/>
              <a:t>What is wrong with this scene? </a:t>
            </a:r>
            <a:endParaRPr sz="2300"/>
          </a:p>
        </p:txBody>
      </p:sp>
      <p:pic>
        <p:nvPicPr>
          <p:cNvPr descr="This is the scene where Matt Kowalski sort of dies. He actually doesn't die right away. His death is not included in the video, but I'll upload his real death sometime soon." id="87" name="Google Shape;87;p18" title="Gravity - Clip (3/11): Matt Kowalski's Death">
            <a:hlinkClick r:id="rId3"/>
          </p:cNvPr>
          <p:cNvPicPr preferRelativeResize="0"/>
          <p:nvPr/>
        </p:nvPicPr>
        <p:blipFill>
          <a:blip r:embed="rId4">
            <a:alphaModFix/>
          </a:blip>
          <a:stretch>
            <a:fillRect/>
          </a:stretch>
        </p:blipFill>
        <p:spPr>
          <a:xfrm>
            <a:off x="1505475" y="1286525"/>
            <a:ext cx="6133050" cy="344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2"/>
          <p:cNvSpPr txBox="1"/>
          <p:nvPr>
            <p:ph idx="1" type="body"/>
          </p:nvPr>
        </p:nvSpPr>
        <p:spPr>
          <a:xfrm>
            <a:off x="311700" y="276675"/>
            <a:ext cx="8394900" cy="455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Arial"/>
                <a:ea typeface="Arial"/>
                <a:cs typeface="Arial"/>
                <a:sym typeface="Arial"/>
              </a:rPr>
              <a:t>12</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latin typeface="Arial"/>
                <a:ea typeface="Arial"/>
                <a:cs typeface="Arial"/>
                <a:sym typeface="Arial"/>
              </a:rPr>
              <a:t>ICESat-(Ice, Cloud, and land Elevation </a:t>
            </a:r>
            <a:r>
              <a:rPr lang="en" sz="1600">
                <a:latin typeface="Arial"/>
                <a:ea typeface="Arial"/>
                <a:cs typeface="Arial"/>
                <a:sym typeface="Arial"/>
              </a:rPr>
              <a:t>Satellite</a:t>
            </a:r>
            <a:r>
              <a:rPr lang="en" sz="1600">
                <a:latin typeface="Arial"/>
                <a:ea typeface="Arial"/>
                <a:cs typeface="Arial"/>
                <a:sym typeface="Arial"/>
              </a:rPr>
              <a:t>) provided loads of data on X, cloud, and aerosol heights, as well as land topography and vegetation characteristics throughout its duration of operation. Data on X has been often linked to climate change and used by climate change advocates to “alarm” people about its consequences.</a:t>
            </a:r>
            <a:endParaRPr sz="16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600">
                <a:latin typeface="Arial"/>
                <a:ea typeface="Arial"/>
                <a:cs typeface="Arial"/>
                <a:sym typeface="Arial"/>
              </a:rPr>
              <a:t>ID X.</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3"/>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73"/>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411" name="Google Shape;411;p73"/>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4"/>
          <p:cNvSpPr txBox="1"/>
          <p:nvPr>
            <p:ph type="title"/>
          </p:nvPr>
        </p:nvSpPr>
        <p:spPr>
          <a:xfrm>
            <a:off x="349225" y="14527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Ice sheet mass balance</a:t>
            </a:r>
            <a:endParaRPr sz="4000"/>
          </a:p>
        </p:txBody>
      </p:sp>
      <p:pic>
        <p:nvPicPr>
          <p:cNvPr id="417" name="Google Shape;417;p74"/>
          <p:cNvPicPr preferRelativeResize="0"/>
          <p:nvPr/>
        </p:nvPicPr>
        <p:blipFill>
          <a:blip r:embed="rId3">
            <a:alphaModFix/>
          </a:blip>
          <a:stretch>
            <a:fillRect/>
          </a:stretch>
        </p:blipFill>
        <p:spPr>
          <a:xfrm>
            <a:off x="5761225" y="1668075"/>
            <a:ext cx="2346602" cy="3170624"/>
          </a:xfrm>
          <a:prstGeom prst="rect">
            <a:avLst/>
          </a:prstGeom>
          <a:noFill/>
          <a:ln>
            <a:noFill/>
          </a:ln>
        </p:spPr>
      </p:pic>
      <p:pic>
        <p:nvPicPr>
          <p:cNvPr id="418" name="Google Shape;418;p74"/>
          <p:cNvPicPr preferRelativeResize="0"/>
          <p:nvPr/>
        </p:nvPicPr>
        <p:blipFill>
          <a:blip r:embed="rId4">
            <a:alphaModFix/>
          </a:blip>
          <a:stretch>
            <a:fillRect/>
          </a:stretch>
        </p:blipFill>
        <p:spPr>
          <a:xfrm>
            <a:off x="274577" y="1807900"/>
            <a:ext cx="5010370" cy="3170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5"/>
          <p:cNvSpPr txBox="1"/>
          <p:nvPr>
            <p:ph idx="1" type="body"/>
          </p:nvPr>
        </p:nvSpPr>
        <p:spPr>
          <a:xfrm>
            <a:off x="311700" y="402425"/>
            <a:ext cx="8281800" cy="443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Arial"/>
                <a:ea typeface="Arial"/>
                <a:cs typeface="Arial"/>
                <a:sym typeface="Arial"/>
              </a:rPr>
              <a:t>13</a:t>
            </a:r>
            <a:endParaRPr sz="1600">
              <a:latin typeface="Arial"/>
              <a:ea typeface="Arial"/>
              <a:cs typeface="Arial"/>
              <a:sym typeface="Arial"/>
            </a:endParaRPr>
          </a:p>
          <a:p>
            <a:pPr indent="0" lvl="0" marL="0" rtl="0" algn="l">
              <a:lnSpc>
                <a:spcPct val="115000"/>
              </a:lnSpc>
              <a:spcBef>
                <a:spcPts val="0"/>
              </a:spcBef>
              <a:spcAft>
                <a:spcPts val="0"/>
              </a:spcAft>
              <a:buNone/>
            </a:pPr>
            <a:r>
              <a:t/>
            </a:r>
            <a:endParaRPr sz="1600">
              <a:latin typeface="Arial"/>
              <a:ea typeface="Arial"/>
              <a:cs typeface="Arial"/>
              <a:sym typeface="Arial"/>
            </a:endParaRPr>
          </a:p>
          <a:p>
            <a:pPr indent="0" lvl="0" marL="0" rtl="0" algn="l">
              <a:lnSpc>
                <a:spcPct val="115000"/>
              </a:lnSpc>
              <a:spcBef>
                <a:spcPts val="0"/>
              </a:spcBef>
              <a:spcAft>
                <a:spcPts val="0"/>
              </a:spcAft>
              <a:buNone/>
            </a:pPr>
            <a:r>
              <a:rPr lang="en">
                <a:latin typeface="Arial"/>
                <a:ea typeface="Arial"/>
                <a:cs typeface="Arial"/>
                <a:sym typeface="Arial"/>
              </a:rPr>
              <a:t>The 250th anniversary of the first documented crossing of the _____ is being marked with a new book that traces its history via 100 artifacts from around the world.</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en">
                <a:latin typeface="Arial"/>
                <a:ea typeface="Arial"/>
                <a:cs typeface="Arial"/>
                <a:sym typeface="Arial"/>
              </a:rPr>
              <a:t>*Images in the answers to the previous slides were some of the objects used in the book.</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a:latin typeface="Arial"/>
                <a:ea typeface="Arial"/>
                <a:cs typeface="Arial"/>
                <a:sym typeface="Arial"/>
              </a:rPr>
              <a:t>FITB.</a:t>
            </a:r>
            <a:endParaRPr>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6"/>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76"/>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430" name="Google Shape;430;p76"/>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7"/>
          <p:cNvSpPr txBox="1"/>
          <p:nvPr>
            <p:ph type="title"/>
          </p:nvPr>
        </p:nvSpPr>
        <p:spPr>
          <a:xfrm>
            <a:off x="399525" y="3087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Antarctica</a:t>
            </a:r>
            <a:endParaRPr sz="4000"/>
          </a:p>
        </p:txBody>
      </p:sp>
      <p:pic>
        <p:nvPicPr>
          <p:cNvPr id="436" name="Google Shape;436;p77"/>
          <p:cNvPicPr preferRelativeResize="0"/>
          <p:nvPr/>
        </p:nvPicPr>
        <p:blipFill>
          <a:blip r:embed="rId3">
            <a:alphaModFix/>
          </a:blip>
          <a:stretch>
            <a:fillRect/>
          </a:stretch>
        </p:blipFill>
        <p:spPr>
          <a:xfrm>
            <a:off x="504525" y="1983950"/>
            <a:ext cx="5345774" cy="3007151"/>
          </a:xfrm>
          <a:prstGeom prst="rect">
            <a:avLst/>
          </a:prstGeom>
          <a:noFill/>
          <a:ln>
            <a:noFill/>
          </a:ln>
        </p:spPr>
      </p:pic>
      <p:pic>
        <p:nvPicPr>
          <p:cNvPr id="437" name="Google Shape;437;p77"/>
          <p:cNvPicPr preferRelativeResize="0"/>
          <p:nvPr/>
        </p:nvPicPr>
        <p:blipFill>
          <a:blip r:embed="rId4">
            <a:alphaModFix/>
          </a:blip>
          <a:stretch>
            <a:fillRect/>
          </a:stretch>
        </p:blipFill>
        <p:spPr>
          <a:xfrm>
            <a:off x="6002699" y="1983950"/>
            <a:ext cx="2320146" cy="300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8"/>
          <p:cNvSpPr txBox="1"/>
          <p:nvPr>
            <p:ph type="title"/>
          </p:nvPr>
        </p:nvSpPr>
        <p:spPr>
          <a:xfrm>
            <a:off x="227750" y="263100"/>
            <a:ext cx="4045200" cy="10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Oswald"/>
                <a:ea typeface="Oswald"/>
                <a:cs typeface="Oswald"/>
                <a:sym typeface="Oswald"/>
              </a:rPr>
              <a:t>ROUND 3</a:t>
            </a:r>
            <a:endParaRPr sz="3900">
              <a:latin typeface="Oswald"/>
              <a:ea typeface="Oswald"/>
              <a:cs typeface="Oswald"/>
              <a:sym typeface="Oswald"/>
            </a:endParaRPr>
          </a:p>
          <a:p>
            <a:pPr indent="0" lvl="0" marL="0" rtl="0" algn="ctr">
              <a:spcBef>
                <a:spcPts val="0"/>
              </a:spcBef>
              <a:spcAft>
                <a:spcPts val="0"/>
              </a:spcAft>
              <a:buNone/>
            </a:pPr>
            <a:r>
              <a:rPr lang="en" sz="3900">
                <a:latin typeface="Oswald"/>
                <a:ea typeface="Oswald"/>
                <a:cs typeface="Oswald"/>
                <a:sym typeface="Oswald"/>
              </a:rPr>
              <a:t>ID THE PATENT</a:t>
            </a:r>
            <a:endParaRPr sz="3900">
              <a:latin typeface="Oswald"/>
              <a:ea typeface="Oswald"/>
              <a:cs typeface="Oswald"/>
              <a:sym typeface="Oswald"/>
            </a:endParaRPr>
          </a:p>
        </p:txBody>
      </p:sp>
      <p:sp>
        <p:nvSpPr>
          <p:cNvPr id="443" name="Google Shape;443;p78"/>
          <p:cNvSpPr txBox="1"/>
          <p:nvPr/>
        </p:nvSpPr>
        <p:spPr>
          <a:xfrm>
            <a:off x="117375" y="1333025"/>
            <a:ext cx="4454700" cy="246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34343"/>
                </a:solidFill>
                <a:latin typeface="Old Standard TT"/>
                <a:ea typeface="Old Standard TT"/>
                <a:cs typeface="Old Standard TT"/>
                <a:sym typeface="Old Standard TT"/>
              </a:rPr>
              <a:t>● This is a written round (+10,0)</a:t>
            </a:r>
            <a:endParaRPr sz="1800">
              <a:solidFill>
                <a:srgbClr val="434343"/>
              </a:solidFill>
              <a:latin typeface="Old Standard TT"/>
              <a:ea typeface="Old Standard TT"/>
              <a:cs typeface="Old Standard TT"/>
              <a:sym typeface="Old Standard TT"/>
            </a:endParaRPr>
          </a:p>
          <a:p>
            <a:pPr indent="-342900" lvl="0" marL="457200" rtl="0" algn="l">
              <a:lnSpc>
                <a:spcPct val="115000"/>
              </a:lnSpc>
              <a:spcBef>
                <a:spcPts val="1600"/>
              </a:spcBef>
              <a:spcAft>
                <a:spcPts val="0"/>
              </a:spcAft>
              <a:buClr>
                <a:srgbClr val="434343"/>
              </a:buClr>
              <a:buSzPts val="1800"/>
              <a:buFont typeface="Old Standard TT"/>
              <a:buChar char="●"/>
            </a:pPr>
            <a:r>
              <a:rPr lang="en" sz="1800">
                <a:solidFill>
                  <a:srgbClr val="434343"/>
                </a:solidFill>
                <a:latin typeface="Old Standard TT"/>
                <a:ea typeface="Old Standard TT"/>
                <a:cs typeface="Old Standard TT"/>
                <a:sym typeface="Old Standard TT"/>
              </a:rPr>
              <a:t>Five questions</a:t>
            </a:r>
            <a:endParaRPr sz="1800">
              <a:solidFill>
                <a:srgbClr val="434343"/>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rgbClr val="434343"/>
              </a:buClr>
              <a:buSzPts val="1800"/>
              <a:buFont typeface="Old Standard TT"/>
              <a:buChar char="●"/>
            </a:pPr>
            <a:r>
              <a:rPr lang="en" sz="1800">
                <a:solidFill>
                  <a:srgbClr val="434343"/>
                </a:solidFill>
                <a:latin typeface="Old Standard TT"/>
                <a:ea typeface="Old Standard TT"/>
                <a:cs typeface="Old Standard TT"/>
                <a:sym typeface="Old Standard TT"/>
              </a:rPr>
              <a:t>Full points will only be awarded for stating the </a:t>
            </a:r>
            <a:r>
              <a:rPr i="1" lang="en" sz="1800">
                <a:solidFill>
                  <a:srgbClr val="434343"/>
                </a:solidFill>
                <a:latin typeface="Old Standard TT"/>
                <a:ea typeface="Old Standard TT"/>
                <a:cs typeface="Old Standard TT"/>
                <a:sym typeface="Old Standard TT"/>
              </a:rPr>
              <a:t>exact </a:t>
            </a:r>
            <a:r>
              <a:rPr lang="en" sz="1800">
                <a:solidFill>
                  <a:srgbClr val="434343"/>
                </a:solidFill>
                <a:latin typeface="Old Standard TT"/>
                <a:ea typeface="Old Standard TT"/>
                <a:cs typeface="Old Standard TT"/>
                <a:sym typeface="Old Standard TT"/>
              </a:rPr>
              <a:t>purpose/motive of the patent.</a:t>
            </a:r>
            <a:endParaRPr sz="1800">
              <a:solidFill>
                <a:srgbClr val="434343"/>
              </a:solidFill>
              <a:latin typeface="Old Standard TT"/>
              <a:ea typeface="Old Standard TT"/>
              <a:cs typeface="Old Standard TT"/>
              <a:sym typeface="Old Standard TT"/>
            </a:endParaRPr>
          </a:p>
          <a:p>
            <a:pPr indent="0" lvl="0" marL="0" rtl="0" algn="l">
              <a:lnSpc>
                <a:spcPct val="115000"/>
              </a:lnSpc>
              <a:spcBef>
                <a:spcPts val="1600"/>
              </a:spcBef>
              <a:spcAft>
                <a:spcPts val="1600"/>
              </a:spcAft>
              <a:buNone/>
            </a:pPr>
            <a:r>
              <a:t/>
            </a:r>
            <a:endParaRPr sz="1800">
              <a:solidFill>
                <a:srgbClr val="434343"/>
              </a:solidFill>
              <a:latin typeface="Old Standard TT"/>
              <a:ea typeface="Old Standard TT"/>
              <a:cs typeface="Old Standard TT"/>
              <a:sym typeface="Old Standard T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9"/>
          <p:cNvSpPr txBox="1"/>
          <p:nvPr>
            <p:ph type="title"/>
          </p:nvPr>
        </p:nvSpPr>
        <p:spPr>
          <a:xfrm>
            <a:off x="337850" y="251525"/>
            <a:ext cx="1527600" cy="11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14.</a:t>
            </a:r>
            <a:endParaRPr/>
          </a:p>
        </p:txBody>
      </p:sp>
      <p:pic>
        <p:nvPicPr>
          <p:cNvPr id="449" name="Google Shape;449;p79"/>
          <p:cNvPicPr preferRelativeResize="0"/>
          <p:nvPr/>
        </p:nvPicPr>
        <p:blipFill>
          <a:blip r:embed="rId3">
            <a:alphaModFix/>
          </a:blip>
          <a:stretch>
            <a:fillRect/>
          </a:stretch>
        </p:blipFill>
        <p:spPr>
          <a:xfrm>
            <a:off x="1400925" y="152400"/>
            <a:ext cx="3293531" cy="4838702"/>
          </a:xfrm>
          <a:prstGeom prst="rect">
            <a:avLst/>
          </a:prstGeom>
          <a:noFill/>
          <a:ln>
            <a:noFill/>
          </a:ln>
        </p:spPr>
      </p:pic>
      <p:pic>
        <p:nvPicPr>
          <p:cNvPr id="450" name="Google Shape;450;p79"/>
          <p:cNvPicPr preferRelativeResize="0"/>
          <p:nvPr/>
        </p:nvPicPr>
        <p:blipFill>
          <a:blip r:embed="rId4">
            <a:alphaModFix/>
          </a:blip>
          <a:stretch>
            <a:fillRect/>
          </a:stretch>
        </p:blipFill>
        <p:spPr>
          <a:xfrm>
            <a:off x="4846856" y="152400"/>
            <a:ext cx="3293531" cy="48387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0"/>
          <p:cNvSpPr txBox="1"/>
          <p:nvPr>
            <p:ph type="title"/>
          </p:nvPr>
        </p:nvSpPr>
        <p:spPr>
          <a:xfrm>
            <a:off x="337850" y="251525"/>
            <a:ext cx="1527600" cy="11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a:t>
            </a:r>
            <a:r>
              <a:rPr lang="en"/>
              <a:t>.</a:t>
            </a:r>
            <a:endParaRPr/>
          </a:p>
        </p:txBody>
      </p:sp>
      <p:pic>
        <p:nvPicPr>
          <p:cNvPr id="456" name="Google Shape;456;p80"/>
          <p:cNvPicPr preferRelativeResize="0"/>
          <p:nvPr/>
        </p:nvPicPr>
        <p:blipFill>
          <a:blip r:embed="rId3">
            <a:alphaModFix/>
          </a:blip>
          <a:stretch>
            <a:fillRect/>
          </a:stretch>
        </p:blipFill>
        <p:spPr>
          <a:xfrm>
            <a:off x="1278475" y="152400"/>
            <a:ext cx="3293531" cy="4838702"/>
          </a:xfrm>
          <a:prstGeom prst="rect">
            <a:avLst/>
          </a:prstGeom>
          <a:noFill/>
          <a:ln>
            <a:noFill/>
          </a:ln>
        </p:spPr>
      </p:pic>
      <p:pic>
        <p:nvPicPr>
          <p:cNvPr id="457" name="Google Shape;457;p80"/>
          <p:cNvPicPr preferRelativeResize="0"/>
          <p:nvPr/>
        </p:nvPicPr>
        <p:blipFill>
          <a:blip r:embed="rId4">
            <a:alphaModFix/>
          </a:blip>
          <a:stretch>
            <a:fillRect/>
          </a:stretch>
        </p:blipFill>
        <p:spPr>
          <a:xfrm>
            <a:off x="5307531" y="152400"/>
            <a:ext cx="3293531" cy="48387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1"/>
          <p:cNvSpPr txBox="1"/>
          <p:nvPr>
            <p:ph type="title"/>
          </p:nvPr>
        </p:nvSpPr>
        <p:spPr>
          <a:xfrm>
            <a:off x="337850" y="251525"/>
            <a:ext cx="1527600" cy="11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16</a:t>
            </a:r>
            <a:r>
              <a:rPr lang="en"/>
              <a:t>.</a:t>
            </a:r>
            <a:endParaRPr/>
          </a:p>
        </p:txBody>
      </p:sp>
      <p:pic>
        <p:nvPicPr>
          <p:cNvPr id="463" name="Google Shape;463;p81"/>
          <p:cNvPicPr preferRelativeResize="0"/>
          <p:nvPr/>
        </p:nvPicPr>
        <p:blipFill>
          <a:blip r:embed="rId3">
            <a:alphaModFix/>
          </a:blip>
          <a:stretch>
            <a:fillRect/>
          </a:stretch>
        </p:blipFill>
        <p:spPr>
          <a:xfrm>
            <a:off x="2987656" y="109875"/>
            <a:ext cx="3293531"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490250" y="526350"/>
            <a:ext cx="8430300" cy="4090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2000">
                <a:solidFill>
                  <a:srgbClr val="FFFFFF"/>
                </a:solidFill>
                <a:latin typeface="Arial"/>
                <a:ea typeface="Arial"/>
                <a:cs typeface="Arial"/>
                <a:sym typeface="Arial"/>
              </a:rPr>
              <a:t>5*</a:t>
            </a:r>
            <a:endParaRPr sz="2000">
              <a:solidFill>
                <a:srgbClr val="FFFFFF"/>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2000">
                <a:solidFill>
                  <a:schemeClr val="lt1"/>
                </a:solidFill>
                <a:highlight>
                  <a:schemeClr val="lt2"/>
                </a:highlight>
                <a:latin typeface="Arial"/>
                <a:ea typeface="Arial"/>
                <a:cs typeface="Arial"/>
                <a:sym typeface="Arial"/>
              </a:rPr>
              <a:t>_____ was originally conceived and developed to for automatic information-sharing between scientists in universities and institutes around the world working in collaboration with CERN.</a:t>
            </a:r>
            <a:endParaRPr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2000">
                <a:solidFill>
                  <a:schemeClr val="lt1"/>
                </a:solidFill>
                <a:highlight>
                  <a:schemeClr val="lt2"/>
                </a:highlight>
                <a:latin typeface="Arial"/>
                <a:ea typeface="Arial"/>
                <a:cs typeface="Arial"/>
                <a:sym typeface="Arial"/>
              </a:rPr>
              <a:t>The basic idea was to help develop a global information system.</a:t>
            </a:r>
            <a:endParaRPr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2000">
                <a:solidFill>
                  <a:schemeClr val="lt1"/>
                </a:solidFill>
                <a:highlight>
                  <a:schemeClr val="lt2"/>
                </a:highlight>
                <a:latin typeface="Arial"/>
                <a:ea typeface="Arial"/>
                <a:cs typeface="Arial"/>
                <a:sym typeface="Arial"/>
              </a:rPr>
              <a:t>What is being talked about here?</a:t>
            </a:r>
            <a:endParaRPr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20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None/>
            </a:pPr>
            <a:r>
              <a:t/>
            </a:r>
            <a:endParaRPr sz="2000">
              <a:solidFill>
                <a:schemeClr val="lt1"/>
              </a:solidFill>
              <a:highlight>
                <a:schemeClr val="lt2"/>
              </a:highlight>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2"/>
          <p:cNvSpPr txBox="1"/>
          <p:nvPr>
            <p:ph type="title"/>
          </p:nvPr>
        </p:nvSpPr>
        <p:spPr>
          <a:xfrm>
            <a:off x="337850" y="251525"/>
            <a:ext cx="1527600" cy="11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17</a:t>
            </a:r>
            <a:r>
              <a:rPr lang="en"/>
              <a:t>.</a:t>
            </a:r>
            <a:endParaRPr/>
          </a:p>
        </p:txBody>
      </p:sp>
      <p:pic>
        <p:nvPicPr>
          <p:cNvPr id="469" name="Google Shape;469;p82"/>
          <p:cNvPicPr preferRelativeResize="0"/>
          <p:nvPr/>
        </p:nvPicPr>
        <p:blipFill>
          <a:blip r:embed="rId3">
            <a:alphaModFix/>
          </a:blip>
          <a:stretch>
            <a:fillRect/>
          </a:stretch>
        </p:blipFill>
        <p:spPr>
          <a:xfrm rot="5400000">
            <a:off x="2465503" y="-331079"/>
            <a:ext cx="4212999" cy="6189501"/>
          </a:xfrm>
          <a:prstGeom prst="rect">
            <a:avLst/>
          </a:prstGeom>
          <a:noFill/>
          <a:ln>
            <a:noFill/>
          </a:ln>
        </p:spPr>
      </p:pic>
      <p:sp>
        <p:nvSpPr>
          <p:cNvPr id="470" name="Google Shape;470;p82"/>
          <p:cNvSpPr txBox="1"/>
          <p:nvPr/>
        </p:nvSpPr>
        <p:spPr>
          <a:xfrm>
            <a:off x="1781050" y="150000"/>
            <a:ext cx="530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Old Standard TT"/>
                <a:ea typeface="Old Standard TT"/>
                <a:cs typeface="Old Standard TT"/>
                <a:sym typeface="Old Standard TT"/>
              </a:rPr>
              <a:t>Explain how it works.</a:t>
            </a:r>
            <a:endParaRPr sz="2100">
              <a:solidFill>
                <a:schemeClr val="lt1"/>
              </a:solidFill>
              <a:latin typeface="Old Standard TT"/>
              <a:ea typeface="Old Standard TT"/>
              <a:cs typeface="Old Standard TT"/>
              <a:sym typeface="Old Standard T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3"/>
          <p:cNvSpPr txBox="1"/>
          <p:nvPr>
            <p:ph type="title"/>
          </p:nvPr>
        </p:nvSpPr>
        <p:spPr>
          <a:xfrm>
            <a:off x="337850" y="251525"/>
            <a:ext cx="1527600" cy="11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18</a:t>
            </a:r>
            <a:r>
              <a:rPr lang="en"/>
              <a:t>.</a:t>
            </a:r>
            <a:endParaRPr/>
          </a:p>
        </p:txBody>
      </p:sp>
      <p:pic>
        <p:nvPicPr>
          <p:cNvPr id="476" name="Google Shape;476;p83"/>
          <p:cNvPicPr preferRelativeResize="0"/>
          <p:nvPr/>
        </p:nvPicPr>
        <p:blipFill>
          <a:blip r:embed="rId3">
            <a:alphaModFix/>
          </a:blip>
          <a:stretch>
            <a:fillRect/>
          </a:stretch>
        </p:blipFill>
        <p:spPr>
          <a:xfrm rot="5400000">
            <a:off x="964736" y="653914"/>
            <a:ext cx="3219826" cy="4730450"/>
          </a:xfrm>
          <a:prstGeom prst="rect">
            <a:avLst/>
          </a:prstGeom>
          <a:noFill/>
          <a:ln>
            <a:noFill/>
          </a:ln>
        </p:spPr>
      </p:pic>
      <p:pic>
        <p:nvPicPr>
          <p:cNvPr id="477" name="Google Shape;477;p83"/>
          <p:cNvPicPr preferRelativeResize="0"/>
          <p:nvPr/>
        </p:nvPicPr>
        <p:blipFill>
          <a:blip r:embed="rId4">
            <a:alphaModFix/>
          </a:blip>
          <a:stretch>
            <a:fillRect/>
          </a:stretch>
        </p:blipFill>
        <p:spPr>
          <a:xfrm>
            <a:off x="5092274" y="152400"/>
            <a:ext cx="3293531" cy="48387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4"/>
          <p:cNvSpPr txBox="1"/>
          <p:nvPr>
            <p:ph type="title"/>
          </p:nvPr>
        </p:nvSpPr>
        <p:spPr>
          <a:xfrm>
            <a:off x="337850" y="251525"/>
            <a:ext cx="1527600" cy="11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19</a:t>
            </a:r>
            <a:r>
              <a:rPr lang="en"/>
              <a:t>.</a:t>
            </a:r>
            <a:endParaRPr/>
          </a:p>
        </p:txBody>
      </p:sp>
      <p:pic>
        <p:nvPicPr>
          <p:cNvPr id="483" name="Google Shape;483;p84"/>
          <p:cNvPicPr preferRelativeResize="0"/>
          <p:nvPr/>
        </p:nvPicPr>
        <p:blipFill>
          <a:blip r:embed="rId3">
            <a:alphaModFix/>
          </a:blip>
          <a:stretch>
            <a:fillRect/>
          </a:stretch>
        </p:blipFill>
        <p:spPr>
          <a:xfrm>
            <a:off x="1276400" y="1020775"/>
            <a:ext cx="6823411" cy="3429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5"/>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85"/>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490" name="Google Shape;490;p85"/>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4400"/>
              <a:t>14.</a:t>
            </a:r>
            <a:r>
              <a:rPr lang="en" sz="4400"/>
              <a:t>Apparatus for facilitating the birth of a child via centrifugal force</a:t>
            </a:r>
            <a:endParaRPr sz="4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7"/>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15.Temporary/portable nuclear fallout shelter</a:t>
            </a:r>
            <a:endParaRPr sz="4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8"/>
          <p:cNvSpPr txBox="1"/>
          <p:nvPr>
            <p:ph type="title"/>
          </p:nvPr>
        </p:nvSpPr>
        <p:spPr>
          <a:xfrm>
            <a:off x="512700" y="10489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16. Portable bathing capsule</a:t>
            </a:r>
            <a:endParaRPr sz="4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9"/>
          <p:cNvSpPr txBox="1"/>
          <p:nvPr>
            <p:ph type="title"/>
          </p:nvPr>
        </p:nvSpPr>
        <p:spPr>
          <a:xfrm>
            <a:off x="512700" y="10489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17. Drops the frame of blocks onto the person’s face</a:t>
            </a:r>
            <a:endParaRPr sz="4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0"/>
          <p:cNvSpPr txBox="1"/>
          <p:nvPr>
            <p:ph type="title"/>
          </p:nvPr>
        </p:nvSpPr>
        <p:spPr>
          <a:xfrm>
            <a:off x="512700" y="10489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18. Machine for simulating a “high five”</a:t>
            </a:r>
            <a:endParaRPr sz="4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1"/>
          <p:cNvSpPr txBox="1"/>
          <p:nvPr>
            <p:ph type="title"/>
          </p:nvPr>
        </p:nvSpPr>
        <p:spPr>
          <a:xfrm>
            <a:off x="512700" y="10489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19</a:t>
            </a:r>
            <a:r>
              <a:rPr lang="en" sz="4400"/>
              <a:t>. Human powered flying suit</a:t>
            </a:r>
            <a:endParaRPr sz="4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490250" y="276675"/>
            <a:ext cx="8203800" cy="47787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6</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latin typeface="Arial"/>
                <a:ea typeface="Arial"/>
                <a:cs typeface="Arial"/>
                <a:sym typeface="Arial"/>
              </a:rPr>
              <a:t>Albert Einstein was born on 14th March 1888(14/03/1888) in Ulm, Germany. However, contrary to what one would expect 14th March is not celebrated as “Einstein Day” or something similar along the lines, but as “___-Day”.</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2000">
              <a:solidFill>
                <a:schemeClr val="lt1"/>
              </a:solidFill>
              <a:latin typeface="Arial"/>
              <a:ea typeface="Arial"/>
              <a:cs typeface="Arial"/>
              <a:sym typeface="Arial"/>
            </a:endParaRPr>
          </a:p>
          <a:p>
            <a:pPr indent="0" lvl="0" marL="0" rtl="0" algn="l">
              <a:lnSpc>
                <a:spcPct val="133333"/>
              </a:lnSpc>
              <a:spcBef>
                <a:spcPts val="0"/>
              </a:spcBef>
              <a:spcAft>
                <a:spcPts val="0"/>
              </a:spcAft>
              <a:buNone/>
            </a:pPr>
            <a:r>
              <a:rPr lang="en" sz="2000">
                <a:solidFill>
                  <a:schemeClr val="lt1"/>
                </a:solidFill>
                <a:latin typeface="Arial"/>
                <a:ea typeface="Arial"/>
                <a:cs typeface="Arial"/>
                <a:sym typeface="Arial"/>
              </a:rPr>
              <a:t>FITB.</a:t>
            </a:r>
            <a:endParaRPr sz="2000">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2"/>
          <p:cNvSpPr txBox="1"/>
          <p:nvPr>
            <p:ph type="title"/>
          </p:nvPr>
        </p:nvSpPr>
        <p:spPr>
          <a:xfrm>
            <a:off x="227750" y="263100"/>
            <a:ext cx="4045200" cy="10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Oswald"/>
                <a:ea typeface="Oswald"/>
                <a:cs typeface="Oswald"/>
                <a:sym typeface="Oswald"/>
              </a:rPr>
              <a:t>ROUND 4</a:t>
            </a:r>
            <a:endParaRPr sz="3900">
              <a:latin typeface="Oswald"/>
              <a:ea typeface="Oswald"/>
              <a:cs typeface="Oswald"/>
              <a:sym typeface="Oswald"/>
            </a:endParaRPr>
          </a:p>
          <a:p>
            <a:pPr indent="0" lvl="0" marL="0" rtl="0" algn="ctr">
              <a:spcBef>
                <a:spcPts val="0"/>
              </a:spcBef>
              <a:spcAft>
                <a:spcPts val="0"/>
              </a:spcAft>
              <a:buNone/>
            </a:pPr>
            <a:r>
              <a:rPr lang="en" sz="3900">
                <a:latin typeface="Oswald"/>
                <a:ea typeface="Oswald"/>
                <a:cs typeface="Oswald"/>
                <a:sym typeface="Oswald"/>
              </a:rPr>
              <a:t>BOOSTER </a:t>
            </a:r>
            <a:endParaRPr sz="3900">
              <a:latin typeface="Oswald"/>
              <a:ea typeface="Oswald"/>
              <a:cs typeface="Oswald"/>
              <a:sym typeface="Oswald"/>
            </a:endParaRPr>
          </a:p>
        </p:txBody>
      </p:sp>
      <p:sp>
        <p:nvSpPr>
          <p:cNvPr id="526" name="Google Shape;526;p92"/>
          <p:cNvSpPr txBox="1"/>
          <p:nvPr>
            <p:ph idx="2" type="body"/>
          </p:nvPr>
        </p:nvSpPr>
        <p:spPr>
          <a:xfrm>
            <a:off x="227750" y="1131825"/>
            <a:ext cx="3837000" cy="24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a:p>
            <a:pPr indent="0" lvl="0" marL="0" rtl="0" algn="l">
              <a:spcBef>
                <a:spcPts val="1600"/>
              </a:spcBef>
              <a:spcAft>
                <a:spcPts val="0"/>
              </a:spcAft>
              <a:buNone/>
            </a:pPr>
            <a:r>
              <a:rPr lang="en">
                <a:solidFill>
                  <a:schemeClr val="dk1"/>
                </a:solidFill>
              </a:rPr>
              <a:t>● Pounce Only(+10/0) -               Pounce should have the full answer. No part pouncing, unless otherwise specified.                                        10 points for correct answer.          </a:t>
            </a:r>
            <a:endParaRPr>
              <a:solidFill>
                <a:schemeClr val="accent3"/>
              </a:solidFill>
            </a:endParaRPr>
          </a:p>
          <a:p>
            <a:pPr indent="0" lvl="0" marL="0" rtl="0" algn="l">
              <a:spcBef>
                <a:spcPts val="1600"/>
              </a:spcBef>
              <a:spcAft>
                <a:spcPts val="1600"/>
              </a:spcAft>
              <a:buNone/>
            </a:pPr>
            <a:r>
              <a:t/>
            </a:r>
            <a:endParaRPr>
              <a:solidFill>
                <a:schemeClr val="accent3"/>
              </a:solidFill>
            </a:endParaRPr>
          </a:p>
        </p:txBody>
      </p:sp>
      <p:sp>
        <p:nvSpPr>
          <p:cNvPr id="527" name="Google Shape;527;p92"/>
          <p:cNvSpPr txBox="1"/>
          <p:nvPr/>
        </p:nvSpPr>
        <p:spPr>
          <a:xfrm>
            <a:off x="4689300" y="2061650"/>
            <a:ext cx="4454700" cy="29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FF0000"/>
                </a:solidFill>
                <a:latin typeface="Old Standard TT"/>
                <a:ea typeface="Old Standard TT"/>
                <a:cs typeface="Old Standard TT"/>
                <a:sym typeface="Old Standard TT"/>
              </a:rPr>
              <a:t>● The theme contributes as clues for the last question.</a:t>
            </a:r>
            <a:endParaRPr sz="1800">
              <a:solidFill>
                <a:srgbClr val="FF0000"/>
              </a:solidFill>
              <a:latin typeface="Old Standard TT"/>
              <a:ea typeface="Old Standard TT"/>
              <a:cs typeface="Old Standard TT"/>
              <a:sym typeface="Old Standard TT"/>
            </a:endParaRPr>
          </a:p>
          <a:p>
            <a:pPr indent="0" lvl="0" marL="0" rtl="0" algn="l">
              <a:lnSpc>
                <a:spcPct val="115000"/>
              </a:lnSpc>
              <a:spcBef>
                <a:spcPts val="1600"/>
              </a:spcBef>
              <a:spcAft>
                <a:spcPts val="0"/>
              </a:spcAft>
              <a:buClr>
                <a:schemeClr val="dk1"/>
              </a:buClr>
              <a:buSzPts val="1100"/>
              <a:buFont typeface="Arial"/>
              <a:buNone/>
            </a:pPr>
            <a:r>
              <a:rPr lang="en" sz="1800">
                <a:solidFill>
                  <a:srgbClr val="FF0000"/>
                </a:solidFill>
                <a:latin typeface="Old Standard TT"/>
                <a:ea typeface="Old Standard TT"/>
                <a:cs typeface="Old Standard TT"/>
                <a:sym typeface="Old Standard TT"/>
              </a:rPr>
              <a:t>Bonus points will be awarded at the end of the round as follows:-</a:t>
            </a:r>
            <a:endParaRPr sz="1800">
              <a:solidFill>
                <a:srgbClr val="FF0000"/>
              </a:solidFill>
              <a:latin typeface="Old Standard TT"/>
              <a:ea typeface="Old Standard TT"/>
              <a:cs typeface="Old Standard TT"/>
              <a:sym typeface="Old Standard TT"/>
            </a:endParaRPr>
          </a:p>
          <a:p>
            <a:pPr indent="0" lvl="0" marL="0" rtl="0" algn="l">
              <a:lnSpc>
                <a:spcPct val="115000"/>
              </a:lnSpc>
              <a:spcBef>
                <a:spcPts val="1600"/>
              </a:spcBef>
              <a:spcAft>
                <a:spcPts val="0"/>
              </a:spcAft>
              <a:buClr>
                <a:schemeClr val="dk1"/>
              </a:buClr>
              <a:buSzPts val="1100"/>
              <a:buFont typeface="Arial"/>
              <a:buNone/>
            </a:pPr>
            <a:r>
              <a:rPr lang="en" sz="1800">
                <a:solidFill>
                  <a:srgbClr val="FF0000"/>
                </a:solidFill>
                <a:latin typeface="Old Standard TT"/>
                <a:ea typeface="Old Standard TT"/>
                <a:cs typeface="Old Standard TT"/>
                <a:sym typeface="Old Standard TT"/>
              </a:rPr>
              <a:t>No. of Questions answered(excluding the last question)x10</a:t>
            </a:r>
            <a:endParaRPr sz="1800">
              <a:solidFill>
                <a:srgbClr val="FF0000"/>
              </a:solidFill>
              <a:latin typeface="Old Standard TT"/>
              <a:ea typeface="Old Standard TT"/>
              <a:cs typeface="Old Standard TT"/>
              <a:sym typeface="Old Standard TT"/>
            </a:endParaRPr>
          </a:p>
          <a:p>
            <a:pPr indent="0" lvl="0" marL="0" rtl="0" algn="l">
              <a:lnSpc>
                <a:spcPct val="115000"/>
              </a:lnSpc>
              <a:spcBef>
                <a:spcPts val="1600"/>
              </a:spcBef>
              <a:spcAft>
                <a:spcPts val="1600"/>
              </a:spcAft>
              <a:buClr>
                <a:schemeClr val="dk1"/>
              </a:buClr>
              <a:buSzPts val="1100"/>
              <a:buFont typeface="Arial"/>
              <a:buNone/>
            </a:pPr>
            <a:r>
              <a:t/>
            </a:r>
            <a:endParaRPr sz="1800">
              <a:solidFill>
                <a:srgbClr val="FF0000"/>
              </a:solidFill>
              <a:latin typeface="Old Standard TT"/>
              <a:ea typeface="Old Standard TT"/>
              <a:cs typeface="Old Standard TT"/>
              <a:sym typeface="Old Standard TT"/>
            </a:endParaRPr>
          </a:p>
        </p:txBody>
      </p:sp>
      <p:sp>
        <p:nvSpPr>
          <p:cNvPr id="528" name="Google Shape;528;p92"/>
          <p:cNvSpPr txBox="1"/>
          <p:nvPr/>
        </p:nvSpPr>
        <p:spPr>
          <a:xfrm>
            <a:off x="125000" y="4061975"/>
            <a:ext cx="4250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latin typeface="Old Standard TT"/>
                <a:ea typeface="Old Standard TT"/>
                <a:cs typeface="Old Standard TT"/>
                <a:sym typeface="Old Standard TT"/>
              </a:rPr>
              <a:t>*Bonus will only be awarded if the last question is answered correctly.</a:t>
            </a:r>
            <a:endParaRPr sz="1800">
              <a:latin typeface="Old Standard TT"/>
              <a:ea typeface="Old Standard TT"/>
              <a:cs typeface="Old Standard TT"/>
              <a:sym typeface="Old Standard T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3"/>
          <p:cNvSpPr txBox="1"/>
          <p:nvPr>
            <p:ph type="title"/>
          </p:nvPr>
        </p:nvSpPr>
        <p:spPr>
          <a:xfrm>
            <a:off x="337850" y="251525"/>
            <a:ext cx="8329500" cy="43656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highlight>
                  <a:schemeClr val="lt2"/>
                </a:highlight>
                <a:latin typeface="Arial"/>
                <a:ea typeface="Arial"/>
                <a:cs typeface="Arial"/>
                <a:sym typeface="Arial"/>
              </a:rPr>
              <a:t>20.</a:t>
            </a:r>
            <a:endParaRPr sz="16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chemeClr val="lt1"/>
                </a:solidFill>
                <a:highlight>
                  <a:schemeClr val="lt2"/>
                </a:highlight>
                <a:latin typeface="Arial"/>
                <a:ea typeface="Arial"/>
                <a:cs typeface="Arial"/>
                <a:sym typeface="Arial"/>
              </a:rPr>
              <a:t>On 18th May 2003, voters in Belgium went to the polls. The voting was done digitally(memory used was in </a:t>
            </a:r>
            <a:r>
              <a:rPr b="1" lang="en" sz="1600">
                <a:solidFill>
                  <a:schemeClr val="dk1"/>
                </a:solidFill>
                <a:highlight>
                  <a:schemeClr val="lt2"/>
                </a:highlight>
                <a:latin typeface="Arial"/>
                <a:ea typeface="Arial"/>
                <a:cs typeface="Arial"/>
                <a:sym typeface="Arial"/>
              </a:rPr>
              <a:t>binary</a:t>
            </a:r>
            <a:r>
              <a:rPr lang="en" sz="1600">
                <a:solidFill>
                  <a:schemeClr val="lt1"/>
                </a:solidFill>
                <a:highlight>
                  <a:schemeClr val="lt2"/>
                </a:highlight>
                <a:latin typeface="Arial"/>
                <a:ea typeface="Arial"/>
                <a:cs typeface="Arial"/>
                <a:sym typeface="Arial"/>
              </a:rPr>
              <a:t>) on computers in many municipalities. Election officers detected a problem with results from the municipality of Schaerbeek when the counting was being done, Maria Vindevogal, with </a:t>
            </a:r>
            <a:r>
              <a:rPr b="1" lang="en" sz="1600">
                <a:solidFill>
                  <a:schemeClr val="dk1"/>
                </a:solidFill>
                <a:highlight>
                  <a:schemeClr val="lt2"/>
                </a:highlight>
                <a:latin typeface="Arial"/>
                <a:ea typeface="Arial"/>
                <a:cs typeface="Arial"/>
                <a:sym typeface="Arial"/>
              </a:rPr>
              <a:t>4610 </a:t>
            </a:r>
            <a:r>
              <a:rPr lang="en" sz="1600">
                <a:solidFill>
                  <a:schemeClr val="lt1"/>
                </a:solidFill>
                <a:highlight>
                  <a:schemeClr val="lt2"/>
                </a:highlight>
                <a:latin typeface="Arial"/>
                <a:ea typeface="Arial"/>
                <a:cs typeface="Arial"/>
                <a:sym typeface="Arial"/>
              </a:rPr>
              <a:t>votes, had received more votes than was possible. After a manual recount, they found that Maria had been cast only </a:t>
            </a:r>
            <a:r>
              <a:rPr b="1" lang="en" sz="1600">
                <a:solidFill>
                  <a:schemeClr val="dk1"/>
                </a:solidFill>
                <a:highlight>
                  <a:schemeClr val="lt2"/>
                </a:highlight>
                <a:latin typeface="Arial"/>
                <a:ea typeface="Arial"/>
                <a:cs typeface="Arial"/>
                <a:sym typeface="Arial"/>
              </a:rPr>
              <a:t>514</a:t>
            </a:r>
            <a:r>
              <a:rPr b="1" lang="en" sz="1600">
                <a:solidFill>
                  <a:schemeClr val="lt1"/>
                </a:solidFill>
                <a:highlight>
                  <a:schemeClr val="lt2"/>
                </a:highlight>
                <a:latin typeface="Arial"/>
                <a:ea typeface="Arial"/>
                <a:cs typeface="Arial"/>
                <a:sym typeface="Arial"/>
              </a:rPr>
              <a:t> </a:t>
            </a:r>
            <a:r>
              <a:rPr lang="en" sz="1600">
                <a:solidFill>
                  <a:schemeClr val="lt1"/>
                </a:solidFill>
                <a:highlight>
                  <a:schemeClr val="lt2"/>
                </a:highlight>
                <a:latin typeface="Arial"/>
                <a:ea typeface="Arial"/>
                <a:cs typeface="Arial"/>
                <a:sym typeface="Arial"/>
              </a:rPr>
              <a:t>votes making the initial tally an excess of </a:t>
            </a:r>
            <a:r>
              <a:rPr b="1" lang="en" sz="1600">
                <a:solidFill>
                  <a:schemeClr val="dk1"/>
                </a:solidFill>
                <a:highlight>
                  <a:schemeClr val="lt2"/>
                </a:highlight>
                <a:latin typeface="Arial"/>
                <a:ea typeface="Arial"/>
                <a:cs typeface="Arial"/>
                <a:sym typeface="Arial"/>
              </a:rPr>
              <a:t>4096</a:t>
            </a:r>
            <a:r>
              <a:rPr b="1" lang="en" sz="1600">
                <a:solidFill>
                  <a:schemeClr val="lt1"/>
                </a:solidFill>
                <a:highlight>
                  <a:schemeClr val="lt2"/>
                </a:highlight>
                <a:latin typeface="Arial"/>
                <a:ea typeface="Arial"/>
                <a:cs typeface="Arial"/>
                <a:sym typeface="Arial"/>
              </a:rPr>
              <a:t> </a:t>
            </a:r>
            <a:r>
              <a:rPr lang="en" sz="1600">
                <a:solidFill>
                  <a:schemeClr val="lt1"/>
                </a:solidFill>
                <a:highlight>
                  <a:schemeClr val="lt2"/>
                </a:highlight>
                <a:latin typeface="Arial"/>
                <a:ea typeface="Arial"/>
                <a:cs typeface="Arial"/>
                <a:sym typeface="Arial"/>
              </a:rPr>
              <a:t>votes. After running multiple checks, the computer experts concluded that some soft error(due to reasons unknown) had to be at the heart of the problem.</a:t>
            </a:r>
            <a:endParaRPr sz="16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None/>
            </a:pPr>
            <a:r>
              <a:t/>
            </a:r>
            <a:endParaRPr sz="16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chemeClr val="lt1"/>
                </a:solidFill>
                <a:highlight>
                  <a:schemeClr val="lt2"/>
                </a:highlight>
                <a:latin typeface="Arial"/>
                <a:ea typeface="Arial"/>
                <a:cs typeface="Arial"/>
                <a:sym typeface="Arial"/>
              </a:rPr>
              <a:t>What soft error caused the miscount?</a:t>
            </a:r>
            <a:endParaRPr>
              <a:solidFill>
                <a:schemeClr val="lt1"/>
              </a:solidFill>
              <a:highlight>
                <a:schemeClr val="lt2"/>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4"/>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94"/>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540" name="Google Shape;540;p94"/>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5"/>
          <p:cNvSpPr txBox="1"/>
          <p:nvPr>
            <p:ph type="title"/>
          </p:nvPr>
        </p:nvSpPr>
        <p:spPr>
          <a:xfrm>
            <a:off x="261175" y="3087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Bit-flip </a:t>
            </a:r>
            <a:endParaRPr sz="4000"/>
          </a:p>
          <a:p>
            <a:pPr indent="0" lvl="0" marL="0" rtl="0" algn="l">
              <a:spcBef>
                <a:spcPts val="0"/>
              </a:spcBef>
              <a:spcAft>
                <a:spcPts val="0"/>
              </a:spcAft>
              <a:buNone/>
            </a:pPr>
            <a:r>
              <a:rPr lang="en" sz="3000"/>
              <a:t>converting 0 in 13th bit in the memory to a 1</a:t>
            </a:r>
            <a:endParaRPr sz="3000"/>
          </a:p>
        </p:txBody>
      </p:sp>
      <p:pic>
        <p:nvPicPr>
          <p:cNvPr id="546" name="Google Shape;546;p95"/>
          <p:cNvPicPr preferRelativeResize="0"/>
          <p:nvPr/>
        </p:nvPicPr>
        <p:blipFill>
          <a:blip r:embed="rId3">
            <a:alphaModFix/>
          </a:blip>
          <a:stretch>
            <a:fillRect/>
          </a:stretch>
        </p:blipFill>
        <p:spPr>
          <a:xfrm>
            <a:off x="504525" y="1831550"/>
            <a:ext cx="7327066" cy="3007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6"/>
          <p:cNvSpPr txBox="1"/>
          <p:nvPr>
            <p:ph type="title"/>
          </p:nvPr>
        </p:nvSpPr>
        <p:spPr>
          <a:xfrm>
            <a:off x="337850" y="251525"/>
            <a:ext cx="8329500" cy="43656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latin typeface="Arial"/>
                <a:ea typeface="Arial"/>
                <a:cs typeface="Arial"/>
                <a:sym typeface="Arial"/>
              </a:rPr>
              <a:t>21</a:t>
            </a:r>
            <a:endParaRPr sz="1600">
              <a:latin typeface="Arial"/>
              <a:ea typeface="Arial"/>
              <a:cs typeface="Arial"/>
              <a:sym typeface="Arial"/>
            </a:endParaRPr>
          </a:p>
          <a:p>
            <a:pPr indent="0" lvl="0" marL="0" rtl="0" algn="l">
              <a:lnSpc>
                <a:spcPct val="133333"/>
              </a:lnSpc>
              <a:spcBef>
                <a:spcPts val="0"/>
              </a:spcBef>
              <a:spcAft>
                <a:spcPts val="0"/>
              </a:spcAft>
              <a:buNone/>
            </a:pPr>
            <a:r>
              <a:t/>
            </a:r>
            <a:endParaRPr b="1"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b="1" lang="en" sz="1600">
                <a:solidFill>
                  <a:schemeClr val="dk1"/>
                </a:solidFill>
                <a:latin typeface="Arial"/>
                <a:ea typeface="Arial"/>
                <a:cs typeface="Arial"/>
                <a:sym typeface="Arial"/>
              </a:rPr>
              <a:t>Around the 1970s</a:t>
            </a:r>
            <a:r>
              <a:rPr lang="en" sz="1600">
                <a:solidFill>
                  <a:schemeClr val="lt1"/>
                </a:solidFill>
                <a:latin typeface="Arial"/>
                <a:ea typeface="Arial"/>
                <a:cs typeface="Arial"/>
                <a:sym typeface="Arial"/>
              </a:rPr>
              <a:t>, Intel reported strange errors in their DRAMs. 1s would spontaneously flip to 0s with no apparent cause. The problem was found to be in the ceramic packaging of the chips which happened to have radioactive elements. 1s and 0s in the hardware represented by the absence and presence of electrons respectively were vulnerable to ionising radiation and thus alpha particles from radioactive elements knocked out electrons switching 0s to 1s. This problem however did not exist in the early days of digital computers (primarily because of their </a:t>
            </a:r>
            <a:r>
              <a:rPr b="1" lang="en" sz="1600">
                <a:solidFill>
                  <a:schemeClr val="dk1"/>
                </a:solidFill>
                <a:latin typeface="Arial"/>
                <a:ea typeface="Arial"/>
                <a:cs typeface="Arial"/>
                <a:sym typeface="Arial"/>
              </a:rPr>
              <a:t>bulky design</a:t>
            </a:r>
            <a:r>
              <a:rPr lang="en" sz="1600">
                <a:solidFill>
                  <a:schemeClr val="lt1"/>
                </a:solidFill>
                <a:latin typeface="Arial"/>
                <a:ea typeface="Arial"/>
                <a:cs typeface="Arial"/>
                <a:sym typeface="Arial"/>
              </a:rPr>
              <a:t>), the problem is very closely related to an important revolution in the digital electronics industry.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chemeClr val="lt1"/>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chemeClr val="lt1"/>
                </a:solidFill>
                <a:latin typeface="Arial"/>
                <a:ea typeface="Arial"/>
                <a:cs typeface="Arial"/>
                <a:sym typeface="Arial"/>
              </a:rPr>
              <a:t>What revolution is being talked about here?</a:t>
            </a:r>
            <a:endParaRPr sz="16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7"/>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97"/>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558" name="Google Shape;558;p97"/>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8"/>
          <p:cNvSpPr txBox="1"/>
          <p:nvPr>
            <p:ph type="title"/>
          </p:nvPr>
        </p:nvSpPr>
        <p:spPr>
          <a:xfrm>
            <a:off x="311500" y="2584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Mini-transistor revolution</a:t>
            </a:r>
            <a:endParaRPr sz="4000"/>
          </a:p>
          <a:p>
            <a:pPr indent="0" lvl="0" marL="0" rtl="0" algn="l">
              <a:spcBef>
                <a:spcPts val="0"/>
              </a:spcBef>
              <a:spcAft>
                <a:spcPts val="0"/>
              </a:spcAft>
              <a:buNone/>
            </a:pPr>
            <a:r>
              <a:rPr lang="en" sz="3000"/>
              <a:t>Transistors started getting smaller therefore becoming more vulnerable to radiation</a:t>
            </a:r>
            <a:endParaRPr sz="3000"/>
          </a:p>
        </p:txBody>
      </p:sp>
      <p:pic>
        <p:nvPicPr>
          <p:cNvPr id="564" name="Google Shape;564;p98"/>
          <p:cNvPicPr preferRelativeResize="0"/>
          <p:nvPr/>
        </p:nvPicPr>
        <p:blipFill>
          <a:blip r:embed="rId3">
            <a:alphaModFix/>
          </a:blip>
          <a:stretch>
            <a:fillRect/>
          </a:stretch>
        </p:blipFill>
        <p:spPr>
          <a:xfrm>
            <a:off x="617700" y="1895925"/>
            <a:ext cx="4756348" cy="305744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9"/>
          <p:cNvSpPr txBox="1"/>
          <p:nvPr>
            <p:ph type="title"/>
          </p:nvPr>
        </p:nvSpPr>
        <p:spPr>
          <a:xfrm>
            <a:off x="319175" y="414150"/>
            <a:ext cx="8229000" cy="43152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highlight>
                  <a:schemeClr val="lt2"/>
                </a:highlight>
                <a:latin typeface="Arial"/>
                <a:ea typeface="Arial"/>
                <a:cs typeface="Arial"/>
                <a:sym typeface="Arial"/>
              </a:rPr>
              <a:t>22</a:t>
            </a:r>
            <a:endParaRPr sz="16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highlight>
                <a:srgbClr val="FFFFFF"/>
              </a:highlight>
              <a:latin typeface="Arial"/>
              <a:ea typeface="Arial"/>
              <a:cs typeface="Arial"/>
              <a:sym typeface="Arial"/>
            </a:endParaRPr>
          </a:p>
          <a:p>
            <a:pPr indent="0" lvl="0" marL="0" rtl="0" algn="l">
              <a:lnSpc>
                <a:spcPct val="133333"/>
              </a:lnSpc>
              <a:spcBef>
                <a:spcPts val="0"/>
              </a:spcBef>
              <a:spcAft>
                <a:spcPts val="0"/>
              </a:spcAft>
              <a:buNone/>
            </a:pPr>
            <a:r>
              <a:rPr lang="en" sz="1600">
                <a:solidFill>
                  <a:schemeClr val="lt1"/>
                </a:solidFill>
                <a:highlight>
                  <a:schemeClr val="lt2"/>
                </a:highlight>
                <a:latin typeface="Arial"/>
                <a:ea typeface="Arial"/>
                <a:cs typeface="Arial"/>
                <a:sym typeface="Arial"/>
              </a:rPr>
              <a:t>Subsequent efforts were made to eliminate radioactive elements from the packaging materials to prevent bit-flipping which were successful. However, numerous yet rare  software glitches similar to that of the Belgian 2003 elections have ever since been reported, for example, malfunction in airplane computers, glitches in digital games resulting in unusual high-scores, etc. </a:t>
            </a:r>
            <a:endParaRPr sz="16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chemeClr val="lt1"/>
                </a:solidFill>
                <a:highlight>
                  <a:schemeClr val="lt2"/>
                </a:highlight>
                <a:latin typeface="Arial"/>
                <a:ea typeface="Arial"/>
                <a:cs typeface="Arial"/>
                <a:sym typeface="Arial"/>
              </a:rPr>
              <a:t>The only possible explanation for such glitches are X whose discovery won Victor Hess the 1936 Nobel Prize in Physics.</a:t>
            </a:r>
            <a:endParaRPr sz="1600">
              <a:solidFill>
                <a:schemeClr val="lt1"/>
              </a:solidFill>
              <a:highlight>
                <a:schemeClr val="lt2"/>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sz="1600">
              <a:solidFill>
                <a:schemeClr val="lt1"/>
              </a:solidFill>
              <a:highlight>
                <a:schemeClr val="lt2"/>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chemeClr val="lt1"/>
                </a:solidFill>
                <a:highlight>
                  <a:schemeClr val="lt2"/>
                </a:highlight>
                <a:latin typeface="Arial"/>
                <a:ea typeface="Arial"/>
                <a:cs typeface="Arial"/>
                <a:sym typeface="Arial"/>
              </a:rPr>
              <a:t>ID X.</a:t>
            </a:r>
            <a:endParaRPr sz="1600">
              <a:solidFill>
                <a:schemeClr val="lt1"/>
              </a:solidFill>
              <a:highlight>
                <a:schemeClr val="lt2"/>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0"/>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0"/>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576" name="Google Shape;576;p100"/>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01"/>
          <p:cNvSpPr txBox="1"/>
          <p:nvPr>
            <p:ph type="title"/>
          </p:nvPr>
        </p:nvSpPr>
        <p:spPr>
          <a:xfrm>
            <a:off x="399525" y="396775"/>
            <a:ext cx="8118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Cosmic Rays</a:t>
            </a:r>
            <a:endParaRPr sz="4000"/>
          </a:p>
        </p:txBody>
      </p:sp>
      <p:pic>
        <p:nvPicPr>
          <p:cNvPr id="582" name="Google Shape;582;p101"/>
          <p:cNvPicPr preferRelativeResize="0"/>
          <p:nvPr/>
        </p:nvPicPr>
        <p:blipFill>
          <a:blip r:embed="rId3">
            <a:alphaModFix/>
          </a:blip>
          <a:stretch>
            <a:fillRect/>
          </a:stretch>
        </p:blipFill>
        <p:spPr>
          <a:xfrm>
            <a:off x="3610750" y="1317425"/>
            <a:ext cx="3892166" cy="291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490250" y="326975"/>
            <a:ext cx="8367300" cy="42903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chemeClr val="lt1"/>
                </a:solidFill>
                <a:latin typeface="Arial"/>
                <a:ea typeface="Arial"/>
                <a:cs typeface="Arial"/>
                <a:sym typeface="Arial"/>
              </a:rPr>
              <a:t>7</a:t>
            </a:r>
            <a:endParaRPr sz="1600">
              <a:solidFill>
                <a:schemeClr val="lt1"/>
              </a:solidFill>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 sz="2300">
                <a:solidFill>
                  <a:schemeClr val="lt1"/>
                </a:solidFill>
                <a:latin typeface="Arial"/>
                <a:ea typeface="Arial"/>
                <a:cs typeface="Arial"/>
                <a:sym typeface="Arial"/>
              </a:rPr>
              <a:t>“First of all, I’m an atheist. The second thing is I know that name was a kind of joke and not a very good one. I think he shouldn’t have done that as it’s so misleading.”</a:t>
            </a:r>
            <a:br>
              <a:rPr lang="en" sz="2300">
                <a:solidFill>
                  <a:schemeClr val="lt1"/>
                </a:solidFill>
                <a:latin typeface="Arial"/>
                <a:ea typeface="Arial"/>
                <a:cs typeface="Arial"/>
                <a:sym typeface="Arial"/>
              </a:rPr>
            </a:br>
            <a:br>
              <a:rPr lang="en" sz="2300">
                <a:solidFill>
                  <a:schemeClr val="lt1"/>
                </a:solidFill>
                <a:latin typeface="Arial"/>
                <a:ea typeface="Arial"/>
                <a:cs typeface="Arial"/>
                <a:sym typeface="Arial"/>
              </a:rPr>
            </a:br>
            <a:endParaRPr sz="2300">
              <a:solidFill>
                <a:schemeClr val="lt1"/>
              </a:solidFill>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 sz="2300">
                <a:solidFill>
                  <a:schemeClr val="lt1"/>
                </a:solidFill>
                <a:latin typeface="Arial"/>
                <a:ea typeface="Arial"/>
                <a:cs typeface="Arial"/>
                <a:sym typeface="Arial"/>
              </a:rPr>
              <a:t>The speaker refers to a Nobel prize theoretical physicist’s book that popularized the term. What is being talked about here? </a:t>
            </a:r>
            <a:endParaRPr sz="2300">
              <a:solidFill>
                <a:schemeClr val="lt1"/>
              </a:solidFill>
              <a:highlight>
                <a:schemeClr val="lt1"/>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2"/>
          <p:cNvSpPr txBox="1"/>
          <p:nvPr>
            <p:ph type="title"/>
          </p:nvPr>
        </p:nvSpPr>
        <p:spPr>
          <a:xfrm>
            <a:off x="227750" y="263100"/>
            <a:ext cx="4045200" cy="10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Oswald"/>
                <a:ea typeface="Oswald"/>
                <a:cs typeface="Oswald"/>
                <a:sym typeface="Oswald"/>
              </a:rPr>
              <a:t>ROUND 5</a:t>
            </a:r>
            <a:endParaRPr sz="3900">
              <a:latin typeface="Oswald"/>
              <a:ea typeface="Oswald"/>
              <a:cs typeface="Oswald"/>
              <a:sym typeface="Oswald"/>
            </a:endParaRPr>
          </a:p>
          <a:p>
            <a:pPr indent="0" lvl="0" marL="0" rtl="0" algn="ctr">
              <a:spcBef>
                <a:spcPts val="0"/>
              </a:spcBef>
              <a:spcAft>
                <a:spcPts val="0"/>
              </a:spcAft>
              <a:buNone/>
            </a:pPr>
            <a:r>
              <a:rPr lang="en" sz="3900">
                <a:latin typeface="Oswald"/>
                <a:ea typeface="Oswald"/>
                <a:cs typeface="Oswald"/>
                <a:sym typeface="Oswald"/>
              </a:rPr>
              <a:t>IB REVERSE</a:t>
            </a:r>
            <a:endParaRPr sz="3900">
              <a:latin typeface="Oswald"/>
              <a:ea typeface="Oswald"/>
              <a:cs typeface="Oswald"/>
              <a:sym typeface="Oswald"/>
            </a:endParaRPr>
          </a:p>
        </p:txBody>
      </p:sp>
      <p:sp>
        <p:nvSpPr>
          <p:cNvPr id="588" name="Google Shape;588;p102"/>
          <p:cNvSpPr txBox="1"/>
          <p:nvPr>
            <p:ph idx="2" type="body"/>
          </p:nvPr>
        </p:nvSpPr>
        <p:spPr>
          <a:xfrm>
            <a:off x="4926925" y="1848650"/>
            <a:ext cx="3837000" cy="24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a:p>
            <a:pPr indent="0" lvl="0" marL="0" rtl="0" algn="l">
              <a:spcBef>
                <a:spcPts val="1600"/>
              </a:spcBef>
              <a:spcAft>
                <a:spcPts val="0"/>
              </a:spcAft>
              <a:buNone/>
            </a:pPr>
            <a:r>
              <a:rPr lang="en">
                <a:solidFill>
                  <a:schemeClr val="accent3"/>
                </a:solidFill>
              </a:rPr>
              <a:t>● Pounce (+10/-5) -               Pounce should have the full answer. No part pouncing, unless otherwise specified.                                        10 points for correct answer,           -5 for wrong/incomplete answer. </a:t>
            </a:r>
            <a:endParaRPr>
              <a:solidFill>
                <a:schemeClr val="accent3"/>
              </a:solidFill>
            </a:endParaRPr>
          </a:p>
          <a:p>
            <a:pPr indent="0" lvl="0" marL="0" rtl="0" algn="l">
              <a:spcBef>
                <a:spcPts val="1600"/>
              </a:spcBef>
              <a:spcAft>
                <a:spcPts val="1600"/>
              </a:spcAft>
              <a:buNone/>
            </a:pPr>
            <a:r>
              <a:t/>
            </a:r>
            <a:endParaRPr>
              <a:solidFill>
                <a:schemeClr val="accent3"/>
              </a:solidFill>
            </a:endParaRPr>
          </a:p>
        </p:txBody>
      </p:sp>
      <p:sp>
        <p:nvSpPr>
          <p:cNvPr id="589" name="Google Shape;589;p102"/>
          <p:cNvSpPr txBox="1"/>
          <p:nvPr/>
        </p:nvSpPr>
        <p:spPr>
          <a:xfrm>
            <a:off x="117375" y="1333025"/>
            <a:ext cx="44547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solidFill>
                  <a:srgbClr val="434343"/>
                </a:solidFill>
                <a:latin typeface="Old Standard TT"/>
                <a:ea typeface="Old Standard TT"/>
                <a:cs typeface="Old Standard TT"/>
                <a:sym typeface="Old Standard TT"/>
              </a:rPr>
              <a:t>● Infinite Bounce (+10/0) -                      First question directed to Team 1 -bouncing backwards.                                                     10 points for correct answer, no negatives - Feel free to take guesses.</a:t>
            </a:r>
            <a:endParaRPr sz="1800">
              <a:solidFill>
                <a:schemeClr val="accent3"/>
              </a:solidFill>
              <a:latin typeface="Old Standard TT"/>
              <a:ea typeface="Old Standard TT"/>
              <a:cs typeface="Old Standard TT"/>
              <a:sym typeface="Old Standard TT"/>
            </a:endParaRPr>
          </a:p>
        </p:txBody>
      </p:sp>
      <p:sp>
        <p:nvSpPr>
          <p:cNvPr id="590" name="Google Shape;590;p102"/>
          <p:cNvSpPr txBox="1"/>
          <p:nvPr/>
        </p:nvSpPr>
        <p:spPr>
          <a:xfrm>
            <a:off x="117375" y="3785300"/>
            <a:ext cx="4250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latin typeface="Old Standard TT"/>
                <a:ea typeface="Old Standard TT"/>
                <a:cs typeface="Old Standard TT"/>
                <a:sym typeface="Old Standard TT"/>
              </a:rPr>
              <a:t>● Directed to the team </a:t>
            </a:r>
            <a:r>
              <a:rPr lang="en" sz="1800">
                <a:latin typeface="Old Standard TT"/>
                <a:ea typeface="Old Standard TT"/>
                <a:cs typeface="Old Standard TT"/>
                <a:sym typeface="Old Standard TT"/>
              </a:rPr>
              <a:t>preceding</a:t>
            </a:r>
            <a:r>
              <a:rPr lang="en" sz="1800">
                <a:latin typeface="Old Standard TT"/>
                <a:ea typeface="Old Standard TT"/>
                <a:cs typeface="Old Standard TT"/>
                <a:sym typeface="Old Standard TT"/>
              </a:rPr>
              <a:t> the team which answered previously.</a:t>
            </a:r>
            <a:endParaRPr sz="1800">
              <a:latin typeface="Old Standard TT"/>
              <a:ea typeface="Old Standard TT"/>
              <a:cs typeface="Old Standard TT"/>
              <a:sym typeface="Old Standard T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3"/>
          <p:cNvSpPr txBox="1"/>
          <p:nvPr>
            <p:ph idx="1" type="body"/>
          </p:nvPr>
        </p:nvSpPr>
        <p:spPr>
          <a:xfrm>
            <a:off x="311700" y="389850"/>
            <a:ext cx="8734500" cy="41790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rgbClr val="2E2A25"/>
                </a:solidFill>
                <a:highlight>
                  <a:srgbClr val="FFFFFF"/>
                </a:highlight>
                <a:latin typeface="Arial"/>
                <a:ea typeface="Arial"/>
                <a:cs typeface="Arial"/>
                <a:sym typeface="Arial"/>
              </a:rPr>
              <a:t>23</a:t>
            </a:r>
            <a:endParaRPr sz="1600">
              <a:solidFill>
                <a:srgbClr val="2E2A25"/>
              </a:solidFill>
              <a:highlight>
                <a:srgbClr val="FFFFFF"/>
              </a:highlight>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highlight>
                <a:srgbClr val="FFFFFF"/>
              </a:highlight>
              <a:latin typeface="Arial"/>
              <a:ea typeface="Arial"/>
              <a:cs typeface="Arial"/>
              <a:sym typeface="Arial"/>
            </a:endParaRPr>
          </a:p>
          <a:p>
            <a:pPr indent="0" lvl="0" marL="0" rtl="0" algn="l">
              <a:lnSpc>
                <a:spcPct val="133333"/>
              </a:lnSpc>
              <a:spcBef>
                <a:spcPts val="0"/>
              </a:spcBef>
              <a:spcAft>
                <a:spcPts val="0"/>
              </a:spcAft>
              <a:buNone/>
            </a:pPr>
            <a:r>
              <a:rPr lang="en" sz="1600">
                <a:solidFill>
                  <a:srgbClr val="2E2A25"/>
                </a:solidFill>
                <a:highlight>
                  <a:srgbClr val="FFFFFF"/>
                </a:highlight>
                <a:latin typeface="Arial"/>
                <a:ea typeface="Arial"/>
                <a:cs typeface="Arial"/>
                <a:sym typeface="Arial"/>
              </a:rPr>
              <a:t>The following is a list of recorded sightings of “guest stars”:-</a:t>
            </a:r>
            <a:endParaRPr sz="1600">
              <a:solidFill>
                <a:srgbClr val="2E2A25"/>
              </a:solidFill>
              <a:highlight>
                <a:srgbClr val="FFFFFF"/>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185- Circinus constellation</a:t>
            </a:r>
            <a:endParaRPr sz="1600">
              <a:solidFill>
                <a:srgbClr val="2E2A25"/>
              </a:solidFill>
              <a:highlight>
                <a:srgbClr val="FFFFFF"/>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1006- Lupus constellation</a:t>
            </a:r>
            <a:endParaRPr sz="1600">
              <a:solidFill>
                <a:srgbClr val="2E2A25"/>
              </a:solidFill>
              <a:highlight>
                <a:srgbClr val="FFFFFF"/>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1572- Cassiopeia constellation</a:t>
            </a:r>
            <a:endParaRPr sz="1600">
              <a:solidFill>
                <a:srgbClr val="2E2A25"/>
              </a:solidFill>
              <a:highlight>
                <a:srgbClr val="FFFFFF"/>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1604-Ophiuchus constellation</a:t>
            </a:r>
            <a:endParaRPr sz="1600">
              <a:solidFill>
                <a:srgbClr val="2E2A25"/>
              </a:solidFill>
              <a:highlight>
                <a:srgbClr val="FFFFFF"/>
              </a:highlight>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1987-Dorado constellation</a:t>
            </a:r>
            <a:endParaRPr sz="1600">
              <a:solidFill>
                <a:srgbClr val="2E2A25"/>
              </a:solidFill>
              <a:highlight>
                <a:srgbClr val="FFFFFF"/>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*not an exhaustive list  </a:t>
            </a:r>
            <a:endParaRPr sz="1600">
              <a:solidFill>
                <a:srgbClr val="2E2A25"/>
              </a:solidFill>
              <a:highlight>
                <a:srgbClr val="FFFFFF"/>
              </a:highlight>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highlight>
                <a:srgbClr val="FFFFFF"/>
              </a:highlight>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highlight>
                  <a:srgbClr val="FFFFFF"/>
                </a:highlight>
                <a:latin typeface="Arial"/>
                <a:ea typeface="Arial"/>
                <a:cs typeface="Arial"/>
                <a:sym typeface="Arial"/>
              </a:rPr>
              <a:t>What phenomenon is being talked about?</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4"/>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104"/>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602" name="Google Shape;602;p104"/>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Naked eye Supernova Sightings.</a:t>
            </a:r>
            <a:endParaRPr sz="4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6"/>
          <p:cNvSpPr txBox="1"/>
          <p:nvPr>
            <p:ph idx="1" type="body"/>
          </p:nvPr>
        </p:nvSpPr>
        <p:spPr>
          <a:xfrm>
            <a:off x="311700" y="389850"/>
            <a:ext cx="8734500" cy="41790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24</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Storax Sedan was a shallow underground nuclear test conducted in Nevada National Security Site in 1962, as part of Operation Plowshare, a program to investigate the use of nuclear weapons for mining, cratering, and other civilian purposes. The radioactive fallout from the test contaminated more US residents than any other nuclear test.</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In 2005,  Ellen Tauscher, a Democratic member of the U.S. House of Representatives from California, used Sedan as an example of a test which produced a considerable amount of radioactive fallout while giving congressional testimony on the containment of debris from nuclear testing.</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rPr lang="en" sz="1600">
                <a:solidFill>
                  <a:srgbClr val="2E2A25"/>
                </a:solidFill>
                <a:latin typeface="Arial"/>
                <a:ea typeface="Arial"/>
                <a:cs typeface="Arial"/>
                <a:sym typeface="Arial"/>
              </a:rPr>
              <a:t>However, her statement led to international uproar and temporarily dulled international relations What was the issue?</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highlight>
                <a:srgbClr val="FFFFFF"/>
              </a:highlight>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7"/>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107"/>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619" name="Google Shape;619;p107"/>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8"/>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"Sedan" was incorrectly transcribed as "Sudan" in the Congressional Record.</a:t>
            </a:r>
            <a:endParaRPr sz="3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9"/>
          <p:cNvSpPr txBox="1"/>
          <p:nvPr>
            <p:ph idx="1" type="body"/>
          </p:nvPr>
        </p:nvSpPr>
        <p:spPr>
          <a:xfrm>
            <a:off x="311700" y="352125"/>
            <a:ext cx="8520600" cy="45903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25</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Baker was a nuclear test conducted by the US in 1946 to evaluate the effect atomic weapons had on warships at sea. The Navy initially attempted to decontaminate many of the surviving ships from the Baker test by ordering the sailors to merely mop the deck, but since the primary contaminant after the explosion was plutonium which the Navy’s geiger counters failed to register, volunteers were put at risk. Dr. Stafford Warren recognised and demonstrated the threat to the Navy by pulling a fish out of the ocean and throwing it on a photographic plate. </a:t>
            </a:r>
            <a:endParaRPr sz="1600">
              <a:solidFill>
                <a:srgbClr val="2E2A25"/>
              </a:solidFill>
              <a:latin typeface="Arial"/>
              <a:ea typeface="Arial"/>
              <a:cs typeface="Arial"/>
              <a:sym typeface="Arial"/>
            </a:endParaRPr>
          </a:p>
          <a:p>
            <a:pPr indent="0" lvl="0" marL="45720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None/>
            </a:pPr>
            <a:r>
              <a:rPr lang="en" sz="1600">
                <a:solidFill>
                  <a:srgbClr val="2E2A25"/>
                </a:solidFill>
                <a:latin typeface="Arial"/>
                <a:ea typeface="Arial"/>
                <a:cs typeface="Arial"/>
                <a:sym typeface="Arial"/>
              </a:rPr>
              <a:t>Why did this convince the Navy to stop the cleanup?</a:t>
            </a:r>
            <a:endParaRPr sz="1600">
              <a:solidFill>
                <a:srgbClr val="2E2A25"/>
              </a:solidFill>
              <a:latin typeface="Arial"/>
              <a:ea typeface="Arial"/>
              <a:cs typeface="Arial"/>
              <a:sym typeface="Arial"/>
            </a:endParaRPr>
          </a:p>
          <a:p>
            <a:pPr indent="0" lvl="0" marL="0" rtl="0" algn="l">
              <a:lnSpc>
                <a:spcPct val="133333"/>
              </a:lnSpc>
              <a:spcBef>
                <a:spcPts val="0"/>
              </a:spcBef>
              <a:spcAft>
                <a:spcPts val="0"/>
              </a:spcAft>
              <a:buClr>
                <a:schemeClr val="dk1"/>
              </a:buClr>
              <a:buSzPts val="1100"/>
              <a:buFont typeface="Arial"/>
              <a:buNone/>
            </a:pPr>
            <a:r>
              <a:t/>
            </a:r>
            <a:endParaRPr sz="1600">
              <a:solidFill>
                <a:srgbClr val="2E2A25"/>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0"/>
          <p:cNvSpPr txBox="1"/>
          <p:nvPr>
            <p:ph type="title"/>
          </p:nvPr>
        </p:nvSpPr>
        <p:spPr>
          <a:xfrm>
            <a:off x="512700" y="193102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110"/>
          <p:cNvPicPr preferRelativeResize="0"/>
          <p:nvPr/>
        </p:nvPicPr>
        <p:blipFill>
          <a:blip r:embed="rId3">
            <a:alphaModFix/>
          </a:blip>
          <a:stretch>
            <a:fillRect/>
          </a:stretch>
        </p:blipFill>
        <p:spPr>
          <a:xfrm>
            <a:off x="41" y="25"/>
            <a:ext cx="9143957" cy="5143476"/>
          </a:xfrm>
          <a:prstGeom prst="rect">
            <a:avLst/>
          </a:prstGeom>
          <a:noFill/>
          <a:ln>
            <a:noFill/>
          </a:ln>
        </p:spPr>
      </p:pic>
      <p:sp>
        <p:nvSpPr>
          <p:cNvPr id="636" name="Google Shape;636;p110"/>
          <p:cNvSpPr txBox="1"/>
          <p:nvPr/>
        </p:nvSpPr>
        <p:spPr>
          <a:xfrm>
            <a:off x="213800" y="3269725"/>
            <a:ext cx="4421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EFEFEF"/>
                </a:solidFill>
                <a:latin typeface="Montserrat"/>
                <a:ea typeface="Montserrat"/>
                <a:cs typeface="Montserrat"/>
                <a:sym typeface="Montserrat"/>
              </a:rPr>
              <a:t>SAFETY SLIDE</a:t>
            </a:r>
            <a:endParaRPr sz="4100">
              <a:solidFill>
                <a:srgbClr val="EFEFEF"/>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1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The image is an autoradiograph- the fish took its own X-ray</a:t>
            </a:r>
            <a:endParaRPr sz="4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